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65" r:id="rId6"/>
    <p:sldId id="295" r:id="rId7"/>
    <p:sldId id="321" r:id="rId8"/>
    <p:sldId id="309" r:id="rId9"/>
    <p:sldId id="283" r:id="rId10"/>
    <p:sldId id="284" r:id="rId11"/>
    <p:sldId id="282" r:id="rId12"/>
    <p:sldId id="276" r:id="rId13"/>
    <p:sldId id="296" r:id="rId14"/>
    <p:sldId id="306" r:id="rId15"/>
    <p:sldId id="285" r:id="rId16"/>
    <p:sldId id="286" r:id="rId17"/>
    <p:sldId id="312" r:id="rId18"/>
    <p:sldId id="297" r:id="rId19"/>
    <p:sldId id="313" r:id="rId20"/>
    <p:sldId id="287" r:id="rId21"/>
    <p:sldId id="298" r:id="rId22"/>
    <p:sldId id="299" r:id="rId23"/>
    <p:sldId id="300" r:id="rId24"/>
    <p:sldId id="289" r:id="rId25"/>
    <p:sldId id="301" r:id="rId26"/>
    <p:sldId id="304" r:id="rId27"/>
    <p:sldId id="305" r:id="rId28"/>
    <p:sldId id="314" r:id="rId29"/>
    <p:sldId id="277" r:id="rId30"/>
    <p:sldId id="302" r:id="rId31"/>
    <p:sldId id="307" r:id="rId32"/>
    <p:sldId id="308" r:id="rId33"/>
    <p:sldId id="294" r:id="rId34"/>
    <p:sldId id="318" r:id="rId35"/>
    <p:sldId id="319" r:id="rId36"/>
    <p:sldId id="290" r:id="rId37"/>
    <p:sldId id="316" r:id="rId38"/>
    <p:sldId id="291" r:id="rId39"/>
    <p:sldId id="292" r:id="rId40"/>
    <p:sldId id="311"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p:normalViewPr>
  <p:slideViewPr>
    <p:cSldViewPr>
      <p:cViewPr varScale="1">
        <p:scale>
          <a:sx n="147" d="100"/>
          <a:sy n="147" d="100"/>
        </p:scale>
        <p:origin x="1050" y="11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8/22/2017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8/22/2017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8/22/2017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8/22/2017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8/22/2017</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8/22/2017</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Into to </a:t>
            </a:r>
            <a:r>
              <a:rPr lang="en-US" dirty="0" err="1" smtClean="0"/>
              <a:t>Git</a:t>
            </a:r>
            <a:endParaRPr dirty="0"/>
          </a:p>
        </p:txBody>
      </p:sp>
      <p:sp>
        <p:nvSpPr>
          <p:cNvPr id="3" name="Subtitle 2"/>
          <p:cNvSpPr>
            <a:spLocks noGrp="1"/>
          </p:cNvSpPr>
          <p:nvPr>
            <p:ph type="subTitle" idx="1"/>
          </p:nvPr>
        </p:nvSpPr>
        <p:spPr/>
        <p:txBody>
          <a:bodyPr/>
          <a:lstStyle/>
          <a:p>
            <a:r>
              <a:rPr lang="en-US" dirty="0" smtClean="0"/>
              <a:t>Air-Worldwide Inc. Integration group. Alexey </a:t>
            </a:r>
            <a:r>
              <a:rPr lang="en-US" dirty="0" err="1" smtClean="0"/>
              <a:t>Tsepota</a:t>
            </a:r>
            <a:r>
              <a:rPr lang="en-US" dirty="0" smtClean="0"/>
              <a:t>. August 2017</a:t>
            </a:r>
            <a:endParaRPr dirty="0"/>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Most Used Commands. Command line </a:t>
            </a:r>
            <a:endParaRPr dirty="0"/>
          </a:p>
        </p:txBody>
      </p:sp>
      <p:sp>
        <p:nvSpPr>
          <p:cNvPr id="4" name="TextBox 3"/>
          <p:cNvSpPr txBox="1"/>
          <p:nvPr/>
        </p:nvSpPr>
        <p:spPr>
          <a:xfrm>
            <a:off x="6254496" y="1158240"/>
            <a:ext cx="5791200" cy="6247864"/>
          </a:xfrm>
          <a:prstGeom prst="rect">
            <a:avLst/>
          </a:prstGeom>
          <a:noFill/>
        </p:spPr>
        <p:txBody>
          <a:bodyPr wrap="square" rtlCol="0">
            <a:spAutoFit/>
          </a:bodyPr>
          <a:lstStyle/>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status’ </a:t>
            </a:r>
            <a:endParaRPr lang="en-US" sz="2000" b="1" dirty="0">
              <a:solidFill>
                <a:schemeClr val="tx1">
                  <a:lumMod val="85000"/>
                </a:schemeClr>
              </a:solidFill>
            </a:endParaRPr>
          </a:p>
          <a:p>
            <a:r>
              <a:rPr lang="en-US" sz="2000" b="1" dirty="0" smtClean="0">
                <a:solidFill>
                  <a:schemeClr val="tx1">
                    <a:lumMod val="85000"/>
                  </a:schemeClr>
                </a:solidFill>
              </a:rPr>
              <a:t>Gives us the list of all not tracked files and changes</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add’</a:t>
            </a:r>
          </a:p>
          <a:p>
            <a:r>
              <a:rPr lang="en-US" sz="2000" b="1" dirty="0" smtClean="0">
                <a:solidFill>
                  <a:schemeClr val="tx1">
                    <a:lumMod val="85000"/>
                  </a:schemeClr>
                </a:solidFill>
              </a:rPr>
              <a:t>Adds the file into the index for tracking</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commit’ </a:t>
            </a:r>
          </a:p>
          <a:p>
            <a:r>
              <a:rPr lang="en-US" sz="2000" b="1" dirty="0" smtClean="0">
                <a:solidFill>
                  <a:schemeClr val="tx1">
                    <a:lumMod val="85000"/>
                  </a:schemeClr>
                </a:solidFill>
              </a:rPr>
              <a:t>Adds all the staged files into the repo</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log’</a:t>
            </a:r>
          </a:p>
          <a:p>
            <a:r>
              <a:rPr lang="en-US" sz="2000" b="1" dirty="0" smtClean="0">
                <a:solidFill>
                  <a:schemeClr val="tx1">
                    <a:lumMod val="85000"/>
                  </a:schemeClr>
                </a:solidFill>
              </a:rPr>
              <a:t>Gives you the information about the latest commits, latest commits go first</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checkout’ – places specific commit in working area, moving HEAD pointer</a:t>
            </a:r>
          </a:p>
          <a:p>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158 commands in version 2.14</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304800" y="1371600"/>
            <a:ext cx="5943600" cy="5343027"/>
          </a:xfrm>
          <a:prstGeom prst="rect">
            <a:avLst/>
          </a:prstGeom>
        </p:spPr>
      </p:pic>
    </p:spTree>
    <p:extLst>
      <p:ext uri="{BB962C8B-B14F-4D97-AF65-F5344CB8AC3E}">
        <p14:creationId xmlns:p14="http://schemas.microsoft.com/office/powerpoint/2010/main" val="14438969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Areas</a:t>
            </a:r>
            <a:endParaRPr dirty="0"/>
          </a:p>
        </p:txBody>
      </p:sp>
      <p:sp>
        <p:nvSpPr>
          <p:cNvPr id="6" name="TextBox 5"/>
          <p:cNvSpPr txBox="1"/>
          <p:nvPr/>
        </p:nvSpPr>
        <p:spPr>
          <a:xfrm>
            <a:off x="3124200" y="3733800"/>
            <a:ext cx="6553200" cy="2031325"/>
          </a:xfrm>
          <a:prstGeom prst="rect">
            <a:avLst/>
          </a:prstGeom>
          <a:noFill/>
        </p:spPr>
        <p:txBody>
          <a:bodyPr wrap="square" rtlCol="0">
            <a:spAutoFit/>
          </a:bodyPr>
          <a:lstStyle/>
          <a:p>
            <a:r>
              <a:rPr lang="en-US" b="1" dirty="0" err="1" smtClean="0"/>
              <a:t>git</a:t>
            </a:r>
            <a:r>
              <a:rPr lang="en-US" b="1" dirty="0" smtClean="0"/>
              <a:t> ‘Add’  - move to staging (index) – must moves data</a:t>
            </a:r>
          </a:p>
          <a:p>
            <a:endParaRPr lang="en-US" b="1" dirty="0" smtClean="0"/>
          </a:p>
          <a:p>
            <a:r>
              <a:rPr lang="en-US" b="1" dirty="0" err="1" smtClean="0"/>
              <a:t>git</a:t>
            </a:r>
            <a:r>
              <a:rPr lang="en-US" b="1" dirty="0" smtClean="0"/>
              <a:t> ‘Commit’ – moves the data and changes the repository (Branch is pointing to a new commit, HEAD is not changed)</a:t>
            </a:r>
          </a:p>
          <a:p>
            <a:endParaRPr lang="en-US" b="1" dirty="0"/>
          </a:p>
          <a:p>
            <a:r>
              <a:rPr lang="en-US" b="1" dirty="0" err="1" smtClean="0"/>
              <a:t>git</a:t>
            </a:r>
            <a:r>
              <a:rPr lang="en-US" b="1" dirty="0" smtClean="0"/>
              <a:t> ‘checkout’ – moves the data from repository to working area, changes the repository (head)</a:t>
            </a:r>
            <a:endParaRPr lang="en-US" b="1" dirty="0"/>
          </a:p>
        </p:txBody>
      </p:sp>
      <p:pic>
        <p:nvPicPr>
          <p:cNvPr id="3" name="Picture 2"/>
          <p:cNvPicPr>
            <a:picLocks noChangeAspect="1"/>
          </p:cNvPicPr>
          <p:nvPr/>
        </p:nvPicPr>
        <p:blipFill>
          <a:blip r:embed="rId2"/>
          <a:stretch>
            <a:fillRect/>
          </a:stretch>
        </p:blipFill>
        <p:spPr>
          <a:xfrm>
            <a:off x="762000" y="1649186"/>
            <a:ext cx="3950530" cy="1447800"/>
          </a:xfrm>
          <a:prstGeom prst="rect">
            <a:avLst/>
          </a:prstGeom>
        </p:spPr>
      </p:pic>
    </p:spTree>
    <p:extLst>
      <p:ext uri="{BB962C8B-B14F-4D97-AF65-F5344CB8AC3E}">
        <p14:creationId xmlns:p14="http://schemas.microsoft.com/office/powerpoint/2010/main" val="9227812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a:t>
            </a:r>
            <a:endParaRPr dirty="0"/>
          </a:p>
        </p:txBody>
      </p:sp>
      <p:sp>
        <p:nvSpPr>
          <p:cNvPr id="5" name="TextBox 4"/>
          <p:cNvSpPr txBox="1"/>
          <p:nvPr/>
        </p:nvSpPr>
        <p:spPr>
          <a:xfrm>
            <a:off x="8148908" y="1066800"/>
            <a:ext cx="3733800" cy="2246769"/>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Edit Files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Stage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Review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Commit the changes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70" y="1371600"/>
            <a:ext cx="7545237" cy="4876800"/>
          </a:xfrm>
          <a:prstGeom prst="rect">
            <a:avLst/>
          </a:prstGeom>
        </p:spPr>
      </p:pic>
      <p:pic>
        <p:nvPicPr>
          <p:cNvPr id="8" name="Picture 7"/>
          <p:cNvPicPr>
            <a:picLocks noChangeAspect="1"/>
          </p:cNvPicPr>
          <p:nvPr/>
        </p:nvPicPr>
        <p:blipFill>
          <a:blip r:embed="rId3"/>
          <a:stretch>
            <a:fillRect/>
          </a:stretch>
        </p:blipFill>
        <p:spPr>
          <a:xfrm>
            <a:off x="8077200" y="3638186"/>
            <a:ext cx="3877216" cy="2610214"/>
          </a:xfrm>
          <a:prstGeom prst="rect">
            <a:avLst/>
          </a:prstGeom>
        </p:spPr>
      </p:pic>
    </p:spTree>
    <p:extLst>
      <p:ext uri="{BB962C8B-B14F-4D97-AF65-F5344CB8AC3E}">
        <p14:creationId xmlns:p14="http://schemas.microsoft.com/office/powerpoint/2010/main" val="10856270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sp>
        <p:nvSpPr>
          <p:cNvPr id="5" name="TextBox 4"/>
          <p:cNvSpPr txBox="1"/>
          <p:nvPr/>
        </p:nvSpPr>
        <p:spPr>
          <a:xfrm>
            <a:off x="6400800" y="2073862"/>
            <a:ext cx="3733800" cy="1631216"/>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 commit object name is a part of SHA1 encoded content of the commit object.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It has several properties: </a:t>
            </a:r>
          </a:p>
        </p:txBody>
      </p:sp>
      <p:pic>
        <p:nvPicPr>
          <p:cNvPr id="4" name="Picture 3"/>
          <p:cNvPicPr>
            <a:picLocks noChangeAspect="1"/>
          </p:cNvPicPr>
          <p:nvPr/>
        </p:nvPicPr>
        <p:blipFill>
          <a:blip r:embed="rId2"/>
          <a:stretch>
            <a:fillRect/>
          </a:stretch>
        </p:blipFill>
        <p:spPr>
          <a:xfrm>
            <a:off x="304800" y="1615047"/>
            <a:ext cx="5039428" cy="1724266"/>
          </a:xfrm>
          <a:prstGeom prst="rect">
            <a:avLst/>
          </a:prstGeom>
        </p:spPr>
      </p:pic>
      <p:pic>
        <p:nvPicPr>
          <p:cNvPr id="6" name="Picture 5"/>
          <p:cNvPicPr>
            <a:picLocks noChangeAspect="1"/>
          </p:cNvPicPr>
          <p:nvPr/>
        </p:nvPicPr>
        <p:blipFill>
          <a:blip r:embed="rId3"/>
          <a:stretch>
            <a:fillRect/>
          </a:stretch>
        </p:blipFill>
        <p:spPr>
          <a:xfrm>
            <a:off x="304800" y="3705078"/>
            <a:ext cx="5039428" cy="2497513"/>
          </a:xfrm>
          <a:prstGeom prst="rect">
            <a:avLst/>
          </a:prstGeom>
        </p:spPr>
      </p:pic>
      <p:pic>
        <p:nvPicPr>
          <p:cNvPr id="9" name="Picture 8"/>
          <p:cNvPicPr>
            <a:picLocks noChangeAspect="1"/>
          </p:cNvPicPr>
          <p:nvPr/>
        </p:nvPicPr>
        <p:blipFill>
          <a:blip r:embed="rId4"/>
          <a:stretch>
            <a:fillRect/>
          </a:stretch>
        </p:blipFill>
        <p:spPr>
          <a:xfrm>
            <a:off x="6400800" y="4462790"/>
            <a:ext cx="5477639" cy="17433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spTree>
    <p:extLst>
      <p:ext uri="{BB962C8B-B14F-4D97-AF65-F5344CB8AC3E}">
        <p14:creationId xmlns:p14="http://schemas.microsoft.com/office/powerpoint/2010/main" val="31709035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pic>
        <p:nvPicPr>
          <p:cNvPr id="3" name="Picture 2"/>
          <p:cNvPicPr>
            <a:picLocks noChangeAspect="1"/>
          </p:cNvPicPr>
          <p:nvPr/>
        </p:nvPicPr>
        <p:blipFill>
          <a:blip r:embed="rId3"/>
          <a:stretch>
            <a:fillRect/>
          </a:stretch>
        </p:blipFill>
        <p:spPr>
          <a:xfrm>
            <a:off x="2122589" y="1524000"/>
            <a:ext cx="7754432" cy="4610743"/>
          </a:xfrm>
          <a:prstGeom prst="rect">
            <a:avLst/>
          </a:prstGeom>
        </p:spPr>
      </p:pic>
    </p:spTree>
    <p:extLst>
      <p:ext uri="{BB962C8B-B14F-4D97-AF65-F5344CB8AC3E}">
        <p14:creationId xmlns:p14="http://schemas.microsoft.com/office/powerpoint/2010/main" val="42845654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Commit</a:t>
            </a:r>
            <a:endParaRPr dirty="0"/>
          </a:p>
        </p:txBody>
      </p:sp>
      <p:sp>
        <p:nvSpPr>
          <p:cNvPr id="4" name="TextBox 3"/>
          <p:cNvSpPr txBox="1"/>
          <p:nvPr/>
        </p:nvSpPr>
        <p:spPr>
          <a:xfrm>
            <a:off x="762000" y="5257800"/>
            <a:ext cx="11049000" cy="1477328"/>
          </a:xfrm>
          <a:prstGeom prst="rect">
            <a:avLst/>
          </a:prstGeom>
          <a:noFill/>
        </p:spPr>
        <p:txBody>
          <a:bodyPr wrap="square" rtlCol="0">
            <a:spAutoFit/>
          </a:bodyPr>
          <a:lstStyle/>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Inside the commit object we have Commit Description + Tree object</a:t>
            </a:r>
          </a:p>
          <a:p>
            <a:endPar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Tree object describes the file structure/contents that is in place at the time of the commit</a:t>
            </a:r>
          </a:p>
          <a:p>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–t (type); </a:t>
            </a: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–p (actual content</a:t>
            </a:r>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3" name="Picture 2"/>
          <p:cNvPicPr>
            <a:picLocks noChangeAspect="1"/>
          </p:cNvPicPr>
          <p:nvPr/>
        </p:nvPicPr>
        <p:blipFill>
          <a:blip r:embed="rId2"/>
          <a:stretch>
            <a:fillRect/>
          </a:stretch>
        </p:blipFill>
        <p:spPr>
          <a:xfrm>
            <a:off x="762000" y="1447800"/>
            <a:ext cx="8214538" cy="3127494"/>
          </a:xfrm>
          <a:prstGeom prst="rect">
            <a:avLst/>
          </a:prstGeom>
        </p:spPr>
      </p:pic>
      <p:pic>
        <p:nvPicPr>
          <p:cNvPr id="6" name="Picture 5"/>
          <p:cNvPicPr>
            <a:picLocks noChangeAspect="1"/>
          </p:cNvPicPr>
          <p:nvPr/>
        </p:nvPicPr>
        <p:blipFill>
          <a:blip r:embed="rId3"/>
          <a:stretch>
            <a:fillRect/>
          </a:stretch>
        </p:blipFill>
        <p:spPr>
          <a:xfrm>
            <a:off x="7538263" y="1143000"/>
            <a:ext cx="4432018" cy="1981200"/>
          </a:xfrm>
          <a:prstGeom prst="rect">
            <a:avLst/>
          </a:prstGeom>
        </p:spPr>
      </p:pic>
    </p:spTree>
    <p:extLst>
      <p:ext uri="{BB962C8B-B14F-4D97-AF65-F5344CB8AC3E}">
        <p14:creationId xmlns:p14="http://schemas.microsoft.com/office/powerpoint/2010/main" val="1313196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3" name="Picture 2"/>
          <p:cNvPicPr>
            <a:picLocks noChangeAspect="1"/>
          </p:cNvPicPr>
          <p:nvPr/>
        </p:nvPicPr>
        <p:blipFill>
          <a:blip r:embed="rId3"/>
          <a:stretch>
            <a:fillRect/>
          </a:stretch>
        </p:blipFill>
        <p:spPr>
          <a:xfrm>
            <a:off x="2104468" y="1905000"/>
            <a:ext cx="7983064" cy="3791479"/>
          </a:xfrm>
          <a:prstGeom prst="rect">
            <a:avLst/>
          </a:prstGeom>
        </p:spPr>
      </p:pic>
    </p:spTree>
    <p:extLst>
      <p:ext uri="{BB962C8B-B14F-4D97-AF65-F5344CB8AC3E}">
        <p14:creationId xmlns:p14="http://schemas.microsoft.com/office/powerpoint/2010/main" val="2359098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sp>
        <p:nvSpPr>
          <p:cNvPr id="5" name="TextBox 4"/>
          <p:cNvSpPr txBox="1"/>
          <p:nvPr/>
        </p:nvSpPr>
        <p:spPr>
          <a:xfrm>
            <a:off x="8305800" y="1966600"/>
            <a:ext cx="3733800"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file is saved in the form of </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BLOB object. Again, SHA1 encoded and zipped.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8" name="Picture 7"/>
          <p:cNvPicPr>
            <a:picLocks noChangeAspect="1"/>
          </p:cNvPicPr>
          <p:nvPr/>
        </p:nvPicPr>
        <p:blipFill>
          <a:blip r:embed="rId3"/>
          <a:stretch>
            <a:fillRect/>
          </a:stretch>
        </p:blipFill>
        <p:spPr>
          <a:xfrm>
            <a:off x="381000" y="1340924"/>
            <a:ext cx="7311950" cy="5136076"/>
          </a:xfrm>
          <a:prstGeom prst="rect">
            <a:avLst/>
          </a:prstGeom>
        </p:spPr>
      </p:pic>
      <p:pic>
        <p:nvPicPr>
          <p:cNvPr id="11" name="Picture 10"/>
          <p:cNvPicPr>
            <a:picLocks noChangeAspect="1"/>
          </p:cNvPicPr>
          <p:nvPr/>
        </p:nvPicPr>
        <p:blipFill>
          <a:blip r:embed="rId4"/>
          <a:stretch>
            <a:fillRect/>
          </a:stretch>
        </p:blipFill>
        <p:spPr>
          <a:xfrm>
            <a:off x="8305800" y="3814465"/>
            <a:ext cx="3524742" cy="2657846"/>
          </a:xfrm>
          <a:prstGeom prst="rect">
            <a:avLst/>
          </a:prstGeom>
        </p:spPr>
      </p:pic>
    </p:spTree>
    <p:extLst>
      <p:ext uri="{BB962C8B-B14F-4D97-AF65-F5344CB8AC3E}">
        <p14:creationId xmlns:p14="http://schemas.microsoft.com/office/powerpoint/2010/main" val="39971469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Tree</a:t>
            </a:r>
            <a:endParaRPr dirty="0"/>
          </a:p>
        </p:txBody>
      </p:sp>
      <p:sp>
        <p:nvSpPr>
          <p:cNvPr id="4" name="TextBox 3"/>
          <p:cNvSpPr txBox="1"/>
          <p:nvPr/>
        </p:nvSpPr>
        <p:spPr>
          <a:xfrm>
            <a:off x="499872" y="4084451"/>
            <a:ext cx="11264900" cy="369332"/>
          </a:xfrm>
          <a:prstGeom prst="rect">
            <a:avLst/>
          </a:prstGeom>
          <a:noFill/>
        </p:spPr>
        <p:txBody>
          <a:bodyPr wrap="square" rtlCol="0">
            <a:spAutoFit/>
          </a:bodyPr>
          <a:lstStyle/>
          <a:p>
            <a:r>
              <a:rPr lang="en-US" b="1" dirty="0" smtClean="0">
                <a:solidFill>
                  <a:schemeClr val="tx1">
                    <a:lumMod val="85000"/>
                  </a:schemeClr>
                </a:solidFill>
              </a:rPr>
              <a:t>The tree object  (unzipped) has either number of ‘Blobs’ (actual files and contents) or other ‘Trees’ (directories)</a:t>
            </a:r>
          </a:p>
        </p:txBody>
      </p:sp>
      <p:pic>
        <p:nvPicPr>
          <p:cNvPr id="5" name="Picture 4"/>
          <p:cNvPicPr>
            <a:picLocks noChangeAspect="1"/>
          </p:cNvPicPr>
          <p:nvPr/>
        </p:nvPicPr>
        <p:blipFill>
          <a:blip r:embed="rId2"/>
          <a:stretch>
            <a:fillRect/>
          </a:stretch>
        </p:blipFill>
        <p:spPr>
          <a:xfrm>
            <a:off x="685800" y="1498862"/>
            <a:ext cx="8522368" cy="2590800"/>
          </a:xfrm>
          <a:prstGeom prst="rect">
            <a:avLst/>
          </a:prstGeom>
        </p:spPr>
      </p:pic>
      <p:pic>
        <p:nvPicPr>
          <p:cNvPr id="6" name="Picture 5"/>
          <p:cNvPicPr>
            <a:picLocks noChangeAspect="1"/>
          </p:cNvPicPr>
          <p:nvPr/>
        </p:nvPicPr>
        <p:blipFill>
          <a:blip r:embed="rId3"/>
          <a:stretch>
            <a:fillRect/>
          </a:stretch>
        </p:blipFill>
        <p:spPr>
          <a:xfrm>
            <a:off x="7848600" y="4448572"/>
            <a:ext cx="3689350" cy="2288903"/>
          </a:xfrm>
          <a:prstGeom prst="rect">
            <a:avLst/>
          </a:prstGeom>
        </p:spPr>
      </p:pic>
      <p:sp>
        <p:nvSpPr>
          <p:cNvPr id="7" name="TextBox 6"/>
          <p:cNvSpPr txBox="1"/>
          <p:nvPr/>
        </p:nvSpPr>
        <p:spPr>
          <a:xfrm>
            <a:off x="457200" y="5034340"/>
            <a:ext cx="6934200" cy="1569660"/>
          </a:xfrm>
          <a:prstGeom prst="rect">
            <a:avLst/>
          </a:prstGeom>
          <a:noFill/>
        </p:spPr>
        <p:txBody>
          <a:bodyPr wrap="square" rtlCol="0">
            <a:spAutoFit/>
          </a:bodyPr>
          <a:lstStyle/>
          <a:p>
            <a:r>
              <a:rPr lang="en-US" sz="3200" dirty="0" smtClean="0"/>
              <a:t>&gt; Commit</a:t>
            </a:r>
          </a:p>
          <a:p>
            <a:r>
              <a:rPr lang="en-US" sz="3200" dirty="0" smtClean="0"/>
              <a:t>&gt; Description + (parent)+ Root File Tree    &gt; Blobs(Files) + Trees(Folders)</a:t>
            </a:r>
            <a:endParaRPr lang="en-US" sz="3200" dirty="0"/>
          </a:p>
        </p:txBody>
      </p:sp>
    </p:spTree>
    <p:extLst>
      <p:ext uri="{BB962C8B-B14F-4D97-AF65-F5344CB8AC3E}">
        <p14:creationId xmlns:p14="http://schemas.microsoft.com/office/powerpoint/2010/main" val="11330205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More Commits</a:t>
            </a:r>
            <a:endParaRPr dirty="0"/>
          </a:p>
        </p:txBody>
      </p:sp>
      <p:sp>
        <p:nvSpPr>
          <p:cNvPr id="4" name="TextBox 3"/>
          <p:cNvSpPr txBox="1"/>
          <p:nvPr/>
        </p:nvSpPr>
        <p:spPr>
          <a:xfrm>
            <a:off x="6324600" y="2120562"/>
            <a:ext cx="5562600" cy="2031325"/>
          </a:xfrm>
          <a:prstGeom prst="rect">
            <a:avLst/>
          </a:prstGeom>
          <a:noFill/>
        </p:spPr>
        <p:txBody>
          <a:bodyPr wrap="square" rtlCol="0">
            <a:spAutoFit/>
          </a:bodyPr>
          <a:lstStyle/>
          <a:p>
            <a:r>
              <a:rPr lang="en-US" b="1" dirty="0" smtClean="0">
                <a:solidFill>
                  <a:schemeClr val="tx1">
                    <a:lumMod val="85000"/>
                  </a:schemeClr>
                </a:solidFill>
              </a:rPr>
              <a:t>The new commit creates a new root tree object (6ee0).</a:t>
            </a:r>
          </a:p>
          <a:p>
            <a:endParaRPr lang="en-US" b="1" dirty="0">
              <a:solidFill>
                <a:schemeClr val="tx1">
                  <a:lumMod val="85000"/>
                </a:schemeClr>
              </a:solidFill>
            </a:endParaRPr>
          </a:p>
          <a:p>
            <a:r>
              <a:rPr lang="en-US" b="1" dirty="0" smtClean="0">
                <a:solidFill>
                  <a:schemeClr val="tx1">
                    <a:lumMod val="85000"/>
                  </a:schemeClr>
                </a:solidFill>
              </a:rPr>
              <a:t>If the file in that new commit has changes, </a:t>
            </a:r>
            <a:r>
              <a:rPr lang="en-US" b="1" dirty="0" err="1" smtClean="0">
                <a:solidFill>
                  <a:schemeClr val="tx1">
                    <a:lumMod val="85000"/>
                  </a:schemeClr>
                </a:solidFill>
              </a:rPr>
              <a:t>Git</a:t>
            </a:r>
            <a:r>
              <a:rPr lang="en-US" b="1" dirty="0" smtClean="0">
                <a:solidFill>
                  <a:schemeClr val="tx1">
                    <a:lumMod val="85000"/>
                  </a:schemeClr>
                </a:solidFill>
              </a:rPr>
              <a:t> creates a new blob for a file (menu.txt)</a:t>
            </a:r>
          </a:p>
          <a:p>
            <a:endParaRPr lang="en-US" b="1" dirty="0">
              <a:solidFill>
                <a:schemeClr val="tx1">
                  <a:lumMod val="85000"/>
                </a:schemeClr>
              </a:solidFill>
            </a:endParaRPr>
          </a:p>
          <a:p>
            <a:r>
              <a:rPr lang="en-US" b="1" dirty="0" smtClean="0">
                <a:solidFill>
                  <a:schemeClr val="tx1">
                    <a:lumMod val="85000"/>
                  </a:schemeClr>
                </a:solidFill>
              </a:rPr>
              <a:t>If not, </a:t>
            </a:r>
            <a:r>
              <a:rPr lang="en-US" b="1" dirty="0" err="1" smtClean="0">
                <a:solidFill>
                  <a:schemeClr val="tx1">
                    <a:lumMod val="85000"/>
                  </a:schemeClr>
                </a:solidFill>
              </a:rPr>
              <a:t>Git</a:t>
            </a:r>
            <a:r>
              <a:rPr lang="en-US" b="1" dirty="0" smtClean="0">
                <a:solidFill>
                  <a:schemeClr val="tx1">
                    <a:lumMod val="85000"/>
                  </a:schemeClr>
                </a:solidFill>
              </a:rPr>
              <a:t> reuses the object already created (‘recipes’ folder not changed).</a:t>
            </a:r>
          </a:p>
        </p:txBody>
      </p:sp>
      <p:pic>
        <p:nvPicPr>
          <p:cNvPr id="5" name="Picture 4"/>
          <p:cNvPicPr>
            <a:picLocks noChangeAspect="1"/>
          </p:cNvPicPr>
          <p:nvPr/>
        </p:nvPicPr>
        <p:blipFill>
          <a:blip r:embed="rId2"/>
          <a:stretch>
            <a:fillRect/>
          </a:stretch>
        </p:blipFill>
        <p:spPr>
          <a:xfrm>
            <a:off x="533400" y="1828800"/>
            <a:ext cx="5562600" cy="3283620"/>
          </a:xfrm>
          <a:prstGeom prst="rect">
            <a:avLst/>
          </a:prstGeom>
        </p:spPr>
      </p:pic>
    </p:spTree>
    <p:extLst>
      <p:ext uri="{BB962C8B-B14F-4D97-AF65-F5344CB8AC3E}">
        <p14:creationId xmlns:p14="http://schemas.microsoft.com/office/powerpoint/2010/main" val="1799555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9144000" cy="533400"/>
          </a:xfrm>
        </p:spPr>
        <p:txBody>
          <a:bodyPr>
            <a:normAutofit fontScale="90000"/>
          </a:bodyPr>
          <a:lstStyle/>
          <a:p>
            <a:r>
              <a:rPr lang="en-US" dirty="0" smtClean="0"/>
              <a:t>Agenda</a:t>
            </a:r>
            <a:endParaRPr dirty="0"/>
          </a:p>
        </p:txBody>
      </p:sp>
      <p:sp>
        <p:nvSpPr>
          <p:cNvPr id="14" name="Content Placeholder 13"/>
          <p:cNvSpPr>
            <a:spLocks noGrp="1"/>
          </p:cNvSpPr>
          <p:nvPr>
            <p:ph idx="1"/>
          </p:nvPr>
        </p:nvSpPr>
        <p:spPr>
          <a:xfrm>
            <a:off x="1219200" y="1371600"/>
            <a:ext cx="9144000" cy="5181600"/>
          </a:xfrm>
        </p:spPr>
        <p:txBody>
          <a:bodyPr>
            <a:normAutofit/>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What is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GIT, overview, structure, main commands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Areas, the workflow</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Entities, inside commit </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Branches, Index, HEAD</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Clone, Branch, </a:t>
            </a:r>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Merge</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Merge vs Rebase</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Detached HEAD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Reset, Stash, </a:t>
            </a:r>
            <a:r>
              <a:rPr lang="en-US" dirty="0" err="1" smtClean="0">
                <a:latin typeface="Arial Unicode MS" panose="020B0604020202020204" pitchFamily="34" charset="-128"/>
                <a:ea typeface="Arial Unicode MS" panose="020B0604020202020204" pitchFamily="34" charset="-128"/>
                <a:cs typeface="Arial Unicode MS" panose="020B0604020202020204" pitchFamily="34" charset="-128"/>
              </a:rPr>
              <a:t>CherryPick</a:t>
            </a:r>
            <a:endParaRPr lang="en-US"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Real workflow, Fetch, Pull, Push</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Demo</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a:t>
            </a:r>
            <a:endParaRPr dirty="0"/>
          </a:p>
        </p:txBody>
      </p:sp>
      <p:sp>
        <p:nvSpPr>
          <p:cNvPr id="4" name="TextBox 3"/>
          <p:cNvSpPr txBox="1"/>
          <p:nvPr/>
        </p:nvSpPr>
        <p:spPr>
          <a:xfrm>
            <a:off x="3733800" y="1447800"/>
            <a:ext cx="8001000" cy="2585323"/>
          </a:xfrm>
          <a:prstGeom prst="rect">
            <a:avLst/>
          </a:prstGeom>
          <a:noFill/>
        </p:spPr>
        <p:txBody>
          <a:bodyPr wrap="square" rtlCol="0">
            <a:spAutoFit/>
          </a:bodyPr>
          <a:lstStyle/>
          <a:p>
            <a:r>
              <a:rPr lang="en-US" b="1" dirty="0" smtClean="0">
                <a:solidFill>
                  <a:schemeClr val="tx1">
                    <a:lumMod val="85000"/>
                  </a:schemeClr>
                </a:solidFill>
              </a:rPr>
              <a:t>Branches objects located in ‘refs/heads’ folder in .</a:t>
            </a:r>
            <a:r>
              <a:rPr lang="en-US" b="1" dirty="0" err="1" smtClean="0">
                <a:solidFill>
                  <a:schemeClr val="tx1">
                    <a:lumMod val="85000"/>
                  </a:schemeClr>
                </a:solidFill>
              </a:rPr>
              <a:t>git</a:t>
            </a:r>
            <a:r>
              <a:rPr lang="en-US" b="1" dirty="0" smtClean="0">
                <a:solidFill>
                  <a:schemeClr val="tx1">
                    <a:lumMod val="85000"/>
                  </a:schemeClr>
                </a:solidFill>
              </a:rPr>
              <a:t> directory</a:t>
            </a:r>
          </a:p>
          <a:p>
            <a:endParaRPr lang="en-US" b="1" dirty="0">
              <a:solidFill>
                <a:schemeClr val="tx1">
                  <a:lumMod val="85000"/>
                </a:schemeClr>
              </a:solidFill>
            </a:endParaRPr>
          </a:p>
          <a:p>
            <a:r>
              <a:rPr lang="en-US" b="1" dirty="0" smtClean="0">
                <a:solidFill>
                  <a:schemeClr val="tx1">
                    <a:lumMod val="85000"/>
                  </a:schemeClr>
                </a:solidFill>
              </a:rPr>
              <a:t>We can create a new branch just creating a new file in this directory</a:t>
            </a:r>
          </a:p>
          <a:p>
            <a:endParaRPr lang="en-US" b="1" dirty="0">
              <a:solidFill>
                <a:schemeClr val="tx1">
                  <a:lumMod val="85000"/>
                </a:schemeClr>
              </a:solidFill>
            </a:endParaRPr>
          </a:p>
          <a:p>
            <a:r>
              <a:rPr lang="en-US" b="1" dirty="0" smtClean="0">
                <a:solidFill>
                  <a:schemeClr val="tx1">
                    <a:lumMod val="85000"/>
                  </a:schemeClr>
                </a:solidFill>
              </a:rPr>
              <a:t>OR</a:t>
            </a:r>
          </a:p>
          <a:p>
            <a:endParaRPr lang="en-US" b="1" dirty="0">
              <a:solidFill>
                <a:schemeClr val="tx1">
                  <a:lumMod val="85000"/>
                </a:schemeClr>
              </a:solidFill>
            </a:endParaRPr>
          </a:p>
          <a:p>
            <a:r>
              <a:rPr lang="en-US" b="1" dirty="0" err="1" smtClean="0">
                <a:solidFill>
                  <a:schemeClr val="tx1">
                    <a:lumMod val="85000"/>
                  </a:schemeClr>
                </a:solidFill>
              </a:rPr>
              <a:t>Git</a:t>
            </a:r>
            <a:r>
              <a:rPr lang="en-US" b="1" dirty="0" smtClean="0">
                <a:solidFill>
                  <a:schemeClr val="tx1">
                    <a:lumMod val="85000"/>
                  </a:schemeClr>
                </a:solidFill>
              </a:rPr>
              <a:t> branch ‘</a:t>
            </a:r>
            <a:r>
              <a:rPr lang="en-US" b="1" dirty="0" err="1" smtClean="0">
                <a:solidFill>
                  <a:schemeClr val="tx1">
                    <a:lumMod val="85000"/>
                  </a:schemeClr>
                </a:solidFill>
              </a:rPr>
              <a:t>branchname</a:t>
            </a:r>
            <a:r>
              <a:rPr lang="en-US" b="1" dirty="0" smtClean="0">
                <a:solidFill>
                  <a:schemeClr val="tx1">
                    <a:lumMod val="85000"/>
                  </a:schemeClr>
                </a:solidFill>
              </a:rPr>
              <a:t>’</a:t>
            </a:r>
          </a:p>
          <a:p>
            <a:endParaRPr lang="en-US" b="1" dirty="0">
              <a:solidFill>
                <a:schemeClr val="tx1">
                  <a:lumMod val="85000"/>
                </a:schemeClr>
              </a:solidFill>
            </a:endParaRPr>
          </a:p>
          <a:p>
            <a:r>
              <a:rPr lang="en-US" b="1" dirty="0" smtClean="0">
                <a:solidFill>
                  <a:schemeClr val="tx1">
                    <a:lumMod val="85000"/>
                  </a:schemeClr>
                </a:solidFill>
              </a:rPr>
              <a:t>Branch is just a pointer to a specific commit</a:t>
            </a:r>
          </a:p>
        </p:txBody>
      </p:sp>
      <p:pic>
        <p:nvPicPr>
          <p:cNvPr id="3" name="Picture 2"/>
          <p:cNvPicPr>
            <a:picLocks noChangeAspect="1"/>
          </p:cNvPicPr>
          <p:nvPr/>
        </p:nvPicPr>
        <p:blipFill>
          <a:blip r:embed="rId2"/>
          <a:stretch>
            <a:fillRect/>
          </a:stretch>
        </p:blipFill>
        <p:spPr>
          <a:xfrm>
            <a:off x="609600" y="1447800"/>
            <a:ext cx="2856902" cy="2514600"/>
          </a:xfrm>
          <a:prstGeom prst="rect">
            <a:avLst/>
          </a:prstGeom>
        </p:spPr>
      </p:pic>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7" name="Picture 6"/>
          <p:cNvPicPr>
            <a:picLocks noChangeAspect="1"/>
          </p:cNvPicPr>
          <p:nvPr/>
        </p:nvPicPr>
        <p:blipFill>
          <a:blip r:embed="rId3"/>
          <a:stretch>
            <a:fillRect/>
          </a:stretch>
        </p:blipFill>
        <p:spPr>
          <a:xfrm>
            <a:off x="8201025" y="3287851"/>
            <a:ext cx="3533775" cy="28860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7912" y="286042"/>
            <a:ext cx="1867014" cy="1371600"/>
          </a:xfrm>
          <a:prstGeom prst="rect">
            <a:avLst/>
          </a:prstGeom>
        </p:spPr>
      </p:pic>
    </p:spTree>
    <p:extLst>
      <p:ext uri="{BB962C8B-B14F-4D97-AF65-F5344CB8AC3E}">
        <p14:creationId xmlns:p14="http://schemas.microsoft.com/office/powerpoint/2010/main" val="38804956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Basic Workflow. Merging</a:t>
            </a:r>
            <a:endParaRPr dirty="0"/>
          </a:p>
        </p:txBody>
      </p:sp>
      <p:sp>
        <p:nvSpPr>
          <p:cNvPr id="5" name="TextBox 4"/>
          <p:cNvSpPr txBox="1"/>
          <p:nvPr/>
        </p:nvSpPr>
        <p:spPr>
          <a:xfrm>
            <a:off x="8270884" y="2362200"/>
            <a:ext cx="3733800"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Now my ‘merge’ command we creating a new commit with the changes merged together from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C4 (default branch) and C5 (experiment branch). C6 has the parents from two branches.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418308" y="1524000"/>
            <a:ext cx="7569200" cy="5029200"/>
          </a:xfrm>
          <a:prstGeom prst="rect">
            <a:avLst/>
          </a:prstGeom>
        </p:spPr>
      </p:pic>
    </p:spTree>
    <p:extLst>
      <p:ext uri="{BB962C8B-B14F-4D97-AF65-F5344CB8AC3E}">
        <p14:creationId xmlns:p14="http://schemas.microsoft.com/office/powerpoint/2010/main" val="34708175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 Merges</a:t>
            </a:r>
            <a:endParaRPr dirty="0"/>
          </a:p>
        </p:txBody>
      </p:sp>
      <p:sp>
        <p:nvSpPr>
          <p:cNvPr id="4" name="TextBox 3"/>
          <p:cNvSpPr txBox="1"/>
          <p:nvPr/>
        </p:nvSpPr>
        <p:spPr>
          <a:xfrm>
            <a:off x="5181600" y="1447800"/>
            <a:ext cx="6553200" cy="1477328"/>
          </a:xfrm>
          <a:prstGeom prst="rect">
            <a:avLst/>
          </a:prstGeom>
          <a:noFill/>
        </p:spPr>
        <p:txBody>
          <a:bodyPr wrap="square" rtlCol="0">
            <a:spAutoFit/>
          </a:bodyPr>
          <a:lstStyle/>
          <a:p>
            <a:r>
              <a:rPr lang="en-US" b="1" dirty="0" smtClean="0">
                <a:solidFill>
                  <a:schemeClr val="tx1">
                    <a:lumMod val="85000"/>
                  </a:schemeClr>
                </a:solidFill>
              </a:rPr>
              <a:t>Check out ‘master’ branch  AND ‘</a:t>
            </a:r>
            <a:r>
              <a:rPr lang="en-US" b="1" dirty="0" err="1" smtClean="0">
                <a:solidFill>
                  <a:schemeClr val="tx1">
                    <a:lumMod val="85000"/>
                  </a:schemeClr>
                </a:solidFill>
              </a:rPr>
              <a:t>git</a:t>
            </a:r>
            <a:r>
              <a:rPr lang="en-US" b="1" dirty="0" smtClean="0">
                <a:solidFill>
                  <a:schemeClr val="tx1">
                    <a:lumMod val="85000"/>
                  </a:schemeClr>
                </a:solidFill>
              </a:rPr>
              <a:t> merge </a:t>
            </a:r>
            <a:r>
              <a:rPr lang="en-US" b="1" dirty="0" err="1" smtClean="0">
                <a:solidFill>
                  <a:schemeClr val="tx1">
                    <a:lumMod val="85000"/>
                  </a:schemeClr>
                </a:solidFill>
              </a:rPr>
              <a:t>lisa</a:t>
            </a:r>
            <a:r>
              <a:rPr lang="en-US" b="1" dirty="0" smtClean="0">
                <a:solidFill>
                  <a:schemeClr val="tx1">
                    <a:lumMod val="85000"/>
                  </a:schemeClr>
                </a:solidFill>
              </a:rPr>
              <a:t>’ branch</a:t>
            </a:r>
          </a:p>
          <a:p>
            <a:endParaRPr lang="en-US" b="1" dirty="0">
              <a:solidFill>
                <a:schemeClr val="tx1">
                  <a:lumMod val="85000"/>
                </a:schemeClr>
              </a:solidFill>
            </a:endParaRPr>
          </a:p>
          <a:p>
            <a:r>
              <a:rPr lang="en-US" b="1" dirty="0" smtClean="0">
                <a:solidFill>
                  <a:schemeClr val="tx1">
                    <a:lumMod val="85000"/>
                  </a:schemeClr>
                </a:solidFill>
              </a:rPr>
              <a:t>Sometimes there are the conflicts</a:t>
            </a:r>
          </a:p>
          <a:p>
            <a:endParaRPr lang="en-US" b="1" dirty="0">
              <a:solidFill>
                <a:schemeClr val="tx1">
                  <a:lumMod val="85000"/>
                </a:schemeClr>
              </a:solidFill>
            </a:endParaRPr>
          </a:p>
          <a:p>
            <a:r>
              <a:rPr lang="en-US" b="1" dirty="0" smtClean="0">
                <a:solidFill>
                  <a:schemeClr val="tx1">
                    <a:lumMod val="85000"/>
                  </a:schemeClr>
                </a:solidFill>
              </a:rPr>
              <a:t>The commit/merge has 2 parents inside the Commit Object</a:t>
            </a:r>
          </a:p>
        </p:txBody>
      </p:sp>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5" name="Picture 4"/>
          <p:cNvPicPr>
            <a:picLocks noChangeAspect="1"/>
          </p:cNvPicPr>
          <p:nvPr/>
        </p:nvPicPr>
        <p:blipFill>
          <a:blip r:embed="rId2"/>
          <a:stretch>
            <a:fillRect/>
          </a:stretch>
        </p:blipFill>
        <p:spPr>
          <a:xfrm>
            <a:off x="762000" y="1347787"/>
            <a:ext cx="3743325" cy="2867025"/>
          </a:xfrm>
          <a:prstGeom prst="rect">
            <a:avLst/>
          </a:prstGeom>
        </p:spPr>
      </p:pic>
      <p:pic>
        <p:nvPicPr>
          <p:cNvPr id="8" name="Picture 7"/>
          <p:cNvPicPr>
            <a:picLocks noChangeAspect="1"/>
          </p:cNvPicPr>
          <p:nvPr/>
        </p:nvPicPr>
        <p:blipFill>
          <a:blip r:embed="rId3"/>
          <a:stretch>
            <a:fillRect/>
          </a:stretch>
        </p:blipFill>
        <p:spPr>
          <a:xfrm>
            <a:off x="6553200" y="3429000"/>
            <a:ext cx="3143250" cy="3167679"/>
          </a:xfrm>
          <a:prstGeom prst="rect">
            <a:avLst/>
          </a:prstGeom>
        </p:spPr>
      </p:pic>
    </p:spTree>
    <p:extLst>
      <p:ext uri="{BB962C8B-B14F-4D97-AF65-F5344CB8AC3E}">
        <p14:creationId xmlns:p14="http://schemas.microsoft.com/office/powerpoint/2010/main" val="31122211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Fast forward</a:t>
            </a:r>
            <a:endParaRPr dirty="0"/>
          </a:p>
        </p:txBody>
      </p:sp>
      <p:sp>
        <p:nvSpPr>
          <p:cNvPr id="4" name="TextBox 3"/>
          <p:cNvSpPr txBox="1"/>
          <p:nvPr/>
        </p:nvSpPr>
        <p:spPr>
          <a:xfrm>
            <a:off x="5486400" y="1432559"/>
            <a:ext cx="6553200" cy="5078313"/>
          </a:xfrm>
          <a:prstGeom prst="rect">
            <a:avLst/>
          </a:prstGeom>
          <a:noFill/>
        </p:spPr>
        <p:txBody>
          <a:bodyPr wrap="square" rtlCol="0">
            <a:spAutoFit/>
          </a:bodyPr>
          <a:lstStyle/>
          <a:p>
            <a:r>
              <a:rPr lang="en-US" b="1" dirty="0" smtClean="0">
                <a:solidFill>
                  <a:schemeClr val="tx1">
                    <a:lumMod val="85000"/>
                  </a:schemeClr>
                </a:solidFill>
              </a:rPr>
              <a:t>When you checkout </a:t>
            </a:r>
            <a:r>
              <a:rPr lang="en-US" b="1" dirty="0" err="1" smtClean="0">
                <a:solidFill>
                  <a:schemeClr val="tx1">
                    <a:lumMod val="85000"/>
                  </a:schemeClr>
                </a:solidFill>
              </a:rPr>
              <a:t>Git</a:t>
            </a:r>
            <a:r>
              <a:rPr lang="en-US" b="1" dirty="0" smtClean="0">
                <a:solidFill>
                  <a:schemeClr val="tx1">
                    <a:lumMod val="85000"/>
                  </a:schemeClr>
                </a:solidFill>
              </a:rPr>
              <a:t> just replaces the working area with the files from the object database. Nothing else.</a:t>
            </a:r>
          </a:p>
          <a:p>
            <a:endParaRPr lang="en-US" b="1" dirty="0">
              <a:solidFill>
                <a:schemeClr val="tx1">
                  <a:lumMod val="85000"/>
                </a:schemeClr>
              </a:solidFill>
            </a:endParaRPr>
          </a:p>
          <a:p>
            <a:r>
              <a:rPr lang="en-US" b="1" dirty="0" smtClean="0">
                <a:solidFill>
                  <a:schemeClr val="tx1">
                    <a:lumMod val="85000"/>
                  </a:schemeClr>
                </a:solidFill>
              </a:rPr>
              <a:t>When we merged ‘master’ with ‘</a:t>
            </a:r>
            <a:r>
              <a:rPr lang="en-US" b="1" dirty="0" err="1" smtClean="0">
                <a:solidFill>
                  <a:schemeClr val="tx1">
                    <a:lumMod val="85000"/>
                  </a:schemeClr>
                </a:solidFill>
              </a:rPr>
              <a:t>lisa</a:t>
            </a:r>
            <a:r>
              <a:rPr lang="en-US" b="1" dirty="0" smtClean="0">
                <a:solidFill>
                  <a:schemeClr val="tx1">
                    <a:lumMod val="85000"/>
                  </a:schemeClr>
                </a:solidFill>
              </a:rPr>
              <a:t>’ we created the commit that has all changes from ‘master’ and ‘</a:t>
            </a:r>
            <a:r>
              <a:rPr lang="en-US" b="1" dirty="0" err="1" smtClean="0">
                <a:solidFill>
                  <a:schemeClr val="tx1">
                    <a:lumMod val="85000"/>
                  </a:schemeClr>
                </a:solidFill>
              </a:rPr>
              <a:t>lisa</a:t>
            </a:r>
            <a:r>
              <a:rPr lang="en-US" b="1" dirty="0" smtClean="0">
                <a:solidFill>
                  <a:schemeClr val="tx1">
                    <a:lumMod val="85000"/>
                  </a:schemeClr>
                </a:solidFill>
              </a:rPr>
              <a:t>’ in the files.</a:t>
            </a:r>
          </a:p>
          <a:p>
            <a:endParaRPr lang="en-US" b="1" dirty="0">
              <a:solidFill>
                <a:schemeClr val="tx1">
                  <a:lumMod val="85000"/>
                </a:schemeClr>
              </a:solidFill>
            </a:endParaRPr>
          </a:p>
          <a:p>
            <a:r>
              <a:rPr lang="en-US" b="1" dirty="0" smtClean="0">
                <a:solidFill>
                  <a:schemeClr val="tx1">
                    <a:lumMod val="85000"/>
                  </a:schemeClr>
                </a:solidFill>
              </a:rPr>
              <a:t>But branch ‘</a:t>
            </a:r>
            <a:r>
              <a:rPr lang="en-US" b="1" dirty="0" err="1" smtClean="0">
                <a:solidFill>
                  <a:schemeClr val="tx1">
                    <a:lumMod val="85000"/>
                  </a:schemeClr>
                </a:solidFill>
              </a:rPr>
              <a:t>lisa</a:t>
            </a:r>
            <a:r>
              <a:rPr lang="en-US" b="1" dirty="0" smtClean="0">
                <a:solidFill>
                  <a:schemeClr val="tx1">
                    <a:lumMod val="85000"/>
                  </a:schemeClr>
                </a:solidFill>
              </a:rPr>
              <a:t>’ is still pointing to 007f commit as we didn’t merge it with ‘master’. Should we create a new commit merging this time ‘</a:t>
            </a:r>
            <a:r>
              <a:rPr lang="en-US" b="1" dirty="0" err="1" smtClean="0">
                <a:solidFill>
                  <a:schemeClr val="tx1">
                    <a:lumMod val="85000"/>
                  </a:schemeClr>
                </a:solidFill>
              </a:rPr>
              <a:t>lisa</a:t>
            </a:r>
            <a:r>
              <a:rPr lang="en-US" b="1" dirty="0" smtClean="0">
                <a:solidFill>
                  <a:schemeClr val="tx1">
                    <a:lumMod val="85000"/>
                  </a:schemeClr>
                </a:solidFill>
              </a:rPr>
              <a:t>’ and ‘’master’?  But we already have such a commit.</a:t>
            </a:r>
          </a:p>
          <a:p>
            <a:endParaRPr lang="en-US" b="1" dirty="0" smtClean="0">
              <a:solidFill>
                <a:schemeClr val="tx1">
                  <a:lumMod val="85000"/>
                </a:schemeClr>
              </a:solidFill>
            </a:endParaRPr>
          </a:p>
          <a:p>
            <a:endParaRPr lang="en-US" b="1" dirty="0">
              <a:solidFill>
                <a:schemeClr val="tx1">
                  <a:lumMod val="85000"/>
                </a:schemeClr>
              </a:solidFill>
            </a:endParaRPr>
          </a:p>
          <a:p>
            <a:r>
              <a:rPr lang="en-US" b="1" dirty="0" smtClean="0">
                <a:solidFill>
                  <a:schemeClr val="tx1">
                    <a:lumMod val="85000"/>
                  </a:schemeClr>
                </a:solidFill>
              </a:rPr>
              <a:t>FAST-WORWARD (!) the branch. Basically skipping creating a new merge commit ,  and moving the branch pointer to the existing commit that has all the merges needed.</a:t>
            </a:r>
          </a:p>
          <a:p>
            <a:endParaRPr lang="en-US" b="1" dirty="0">
              <a:solidFill>
                <a:schemeClr val="tx1">
                  <a:lumMod val="85000"/>
                </a:schemeClr>
              </a:solidFill>
            </a:endParaRPr>
          </a:p>
          <a:p>
            <a:r>
              <a:rPr lang="en-US" b="1" dirty="0" smtClean="0">
                <a:solidFill>
                  <a:schemeClr val="tx1">
                    <a:lumMod val="85000"/>
                  </a:schemeClr>
                </a:solidFill>
              </a:rPr>
              <a:t>MERGE WITHOUT CREATING A SEPARATE COMMIT</a:t>
            </a:r>
          </a:p>
          <a:p>
            <a:endParaRPr lang="en-US" b="1" dirty="0">
              <a:solidFill>
                <a:schemeClr val="tx1">
                  <a:lumMod val="85000"/>
                </a:schemeClr>
              </a:solidFill>
            </a:endParaRPr>
          </a:p>
          <a:p>
            <a:endParaRPr lang="en-US" b="1" dirty="0" smtClean="0">
              <a:solidFill>
                <a:schemeClr val="tx1">
                  <a:lumMod val="85000"/>
                </a:schemeClr>
              </a:solidFill>
            </a:endParaRPr>
          </a:p>
        </p:txBody>
      </p:sp>
      <p:pic>
        <p:nvPicPr>
          <p:cNvPr id="8" name="Picture 7"/>
          <p:cNvPicPr>
            <a:picLocks noChangeAspect="1"/>
          </p:cNvPicPr>
          <p:nvPr/>
        </p:nvPicPr>
        <p:blipFill>
          <a:blip r:embed="rId2"/>
          <a:stretch>
            <a:fillRect/>
          </a:stretch>
        </p:blipFill>
        <p:spPr>
          <a:xfrm>
            <a:off x="457200" y="1143001"/>
            <a:ext cx="2192758" cy="2209800"/>
          </a:xfrm>
          <a:prstGeom prst="rect">
            <a:avLst/>
          </a:prstGeom>
        </p:spPr>
      </p:pic>
      <p:pic>
        <p:nvPicPr>
          <p:cNvPr id="3" name="Picture 2"/>
          <p:cNvPicPr>
            <a:picLocks noChangeAspect="1"/>
          </p:cNvPicPr>
          <p:nvPr/>
        </p:nvPicPr>
        <p:blipFill>
          <a:blip r:embed="rId3"/>
          <a:stretch>
            <a:fillRect/>
          </a:stretch>
        </p:blipFill>
        <p:spPr>
          <a:xfrm>
            <a:off x="2742860" y="3556218"/>
            <a:ext cx="2438740" cy="2943636"/>
          </a:xfrm>
          <a:prstGeom prst="rect">
            <a:avLst/>
          </a:prstGeom>
        </p:spPr>
      </p:pic>
    </p:spTree>
    <p:extLst>
      <p:ext uri="{BB962C8B-B14F-4D97-AF65-F5344CB8AC3E}">
        <p14:creationId xmlns:p14="http://schemas.microsoft.com/office/powerpoint/2010/main" val="19288592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vs  “Merge” command</a:t>
            </a:r>
            <a:endParaRPr dirty="0"/>
          </a:p>
        </p:txBody>
      </p:sp>
      <p:pic>
        <p:nvPicPr>
          <p:cNvPr id="4" name="Picture 3"/>
          <p:cNvPicPr>
            <a:picLocks noChangeAspect="1"/>
          </p:cNvPicPr>
          <p:nvPr/>
        </p:nvPicPr>
        <p:blipFill>
          <a:blip r:embed="rId2"/>
          <a:stretch>
            <a:fillRect/>
          </a:stretch>
        </p:blipFill>
        <p:spPr>
          <a:xfrm>
            <a:off x="152400" y="1542756"/>
            <a:ext cx="2248363" cy="2934286"/>
          </a:xfrm>
          <a:prstGeom prst="rect">
            <a:avLst/>
          </a:prstGeom>
        </p:spPr>
      </p:pic>
      <p:pic>
        <p:nvPicPr>
          <p:cNvPr id="5" name="Picture 4"/>
          <p:cNvPicPr>
            <a:picLocks noChangeAspect="1"/>
          </p:cNvPicPr>
          <p:nvPr/>
        </p:nvPicPr>
        <p:blipFill>
          <a:blip r:embed="rId3"/>
          <a:stretch>
            <a:fillRect/>
          </a:stretch>
        </p:blipFill>
        <p:spPr>
          <a:xfrm>
            <a:off x="3280766" y="1515794"/>
            <a:ext cx="2924583" cy="3562847"/>
          </a:xfrm>
          <a:prstGeom prst="rect">
            <a:avLst/>
          </a:prstGeom>
        </p:spPr>
      </p:pic>
      <p:pic>
        <p:nvPicPr>
          <p:cNvPr id="6" name="Picture 5"/>
          <p:cNvPicPr>
            <a:picLocks noChangeAspect="1"/>
          </p:cNvPicPr>
          <p:nvPr/>
        </p:nvPicPr>
        <p:blipFill>
          <a:blip r:embed="rId4"/>
          <a:stretch>
            <a:fillRect/>
          </a:stretch>
        </p:blipFill>
        <p:spPr>
          <a:xfrm>
            <a:off x="6359407" y="1515795"/>
            <a:ext cx="3315163" cy="2019886"/>
          </a:xfrm>
          <a:prstGeom prst="rect">
            <a:avLst/>
          </a:prstGeom>
        </p:spPr>
      </p:pic>
      <p:pic>
        <p:nvPicPr>
          <p:cNvPr id="8" name="Picture 7"/>
          <p:cNvPicPr>
            <a:picLocks noChangeAspect="1"/>
          </p:cNvPicPr>
          <p:nvPr/>
        </p:nvPicPr>
        <p:blipFill>
          <a:blip r:embed="rId5"/>
          <a:stretch>
            <a:fillRect/>
          </a:stretch>
        </p:blipFill>
        <p:spPr>
          <a:xfrm>
            <a:off x="9829800" y="1515794"/>
            <a:ext cx="2267266" cy="3562847"/>
          </a:xfrm>
          <a:prstGeom prst="rect">
            <a:avLst/>
          </a:prstGeom>
        </p:spPr>
      </p:pic>
      <p:sp>
        <p:nvSpPr>
          <p:cNvPr id="9" name="TextBox 8"/>
          <p:cNvSpPr txBox="1"/>
          <p:nvPr/>
        </p:nvSpPr>
        <p:spPr>
          <a:xfrm>
            <a:off x="2517351" y="2712442"/>
            <a:ext cx="685800" cy="584775"/>
          </a:xfrm>
          <a:prstGeom prst="rect">
            <a:avLst/>
          </a:prstGeom>
          <a:noFill/>
        </p:spPr>
        <p:txBody>
          <a:bodyPr wrap="square" rtlCol="0">
            <a:spAutoFit/>
          </a:bodyPr>
          <a:lstStyle/>
          <a:p>
            <a:r>
              <a:rPr lang="en-US" sz="3200" b="1" dirty="0" smtClean="0"/>
              <a:t>VS</a:t>
            </a:r>
            <a:endParaRPr lang="en-US" sz="3200" b="1" dirty="0"/>
          </a:p>
        </p:txBody>
      </p:sp>
      <p:sp>
        <p:nvSpPr>
          <p:cNvPr id="10" name="Content Placeholder 2"/>
          <p:cNvSpPr>
            <a:spLocks noGrp="1"/>
          </p:cNvSpPr>
          <p:nvPr>
            <p:ph sz="half" idx="1"/>
          </p:nvPr>
        </p:nvSpPr>
        <p:spPr>
          <a:xfrm>
            <a:off x="381000" y="5181323"/>
            <a:ext cx="11582400" cy="1516071"/>
          </a:xfrm>
        </p:spPr>
        <p:txBody>
          <a:bodyPr>
            <a:normAutofit fontScale="92500" lnSpcReduction="10000"/>
          </a:bodyPr>
          <a:lstStyle/>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We are changing the base of the branch, so we call it ‘rebasing’. There could be conflicts, that needs to be resolved.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branch right now contains All the changes from ‘Master’ branch + ‘</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(like in Merge).</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Now we can just could ‘checkout’ Master and ‘rebase’ with ‘spaghetti’ or just ‘merge’ with ‘spaghetti’.</a:t>
            </a:r>
          </a:p>
        </p:txBody>
      </p:sp>
    </p:spTree>
    <p:extLst>
      <p:ext uri="{BB962C8B-B14F-4D97-AF65-F5344CB8AC3E}">
        <p14:creationId xmlns:p14="http://schemas.microsoft.com/office/powerpoint/2010/main" val="23502687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pic>
        <p:nvPicPr>
          <p:cNvPr id="8" name="Picture 7"/>
          <p:cNvPicPr>
            <a:picLocks noChangeAspect="1"/>
          </p:cNvPicPr>
          <p:nvPr/>
        </p:nvPicPr>
        <p:blipFill>
          <a:blip r:embed="rId2"/>
          <a:stretch>
            <a:fillRect/>
          </a:stretch>
        </p:blipFill>
        <p:spPr>
          <a:xfrm>
            <a:off x="304800" y="1219201"/>
            <a:ext cx="5410200" cy="3092650"/>
          </a:xfrm>
          <a:prstGeom prst="rect">
            <a:avLst/>
          </a:prstGeom>
        </p:spPr>
      </p:pic>
      <p:pic>
        <p:nvPicPr>
          <p:cNvPr id="9" name="Picture 8"/>
          <p:cNvPicPr>
            <a:picLocks noChangeAspect="1"/>
          </p:cNvPicPr>
          <p:nvPr/>
        </p:nvPicPr>
        <p:blipFill>
          <a:blip r:embed="rId3"/>
          <a:stretch>
            <a:fillRect/>
          </a:stretch>
        </p:blipFill>
        <p:spPr>
          <a:xfrm>
            <a:off x="6324600" y="1202789"/>
            <a:ext cx="5334656" cy="3092650"/>
          </a:xfrm>
          <a:prstGeom prst="rect">
            <a:avLst/>
          </a:prstGeom>
        </p:spPr>
      </p:pic>
      <p:pic>
        <p:nvPicPr>
          <p:cNvPr id="10" name="Picture 9"/>
          <p:cNvPicPr>
            <a:picLocks noChangeAspect="1"/>
          </p:cNvPicPr>
          <p:nvPr/>
        </p:nvPicPr>
        <p:blipFill>
          <a:blip r:embed="rId4"/>
          <a:stretch>
            <a:fillRect/>
          </a:stretch>
        </p:blipFill>
        <p:spPr>
          <a:xfrm>
            <a:off x="2819400" y="4842684"/>
            <a:ext cx="6563290" cy="2015316"/>
          </a:xfrm>
          <a:prstGeom prst="rect">
            <a:avLst/>
          </a:prstGeom>
        </p:spPr>
      </p:pic>
    </p:spTree>
    <p:extLst>
      <p:ext uri="{BB962C8B-B14F-4D97-AF65-F5344CB8AC3E}">
        <p14:creationId xmlns:p14="http://schemas.microsoft.com/office/powerpoint/2010/main" val="524906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sp>
        <p:nvSpPr>
          <p:cNvPr id="3" name="Content Placeholder 2"/>
          <p:cNvSpPr>
            <a:spLocks noGrp="1"/>
          </p:cNvSpPr>
          <p:nvPr>
            <p:ph sz="half" idx="1"/>
          </p:nvPr>
        </p:nvSpPr>
        <p:spPr>
          <a:xfrm>
            <a:off x="243016" y="1524000"/>
            <a:ext cx="9205783" cy="5029200"/>
          </a:xfrm>
        </p:spPr>
        <p:txBody>
          <a:bodyPr>
            <a:normAutofit lnSpcReduction="10000"/>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same effect as ‘merge’ command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changes from one branch are moved to another. </a:t>
            </a: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difference: all the commit from one branch are recorded at upstream branch.</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cut-off point is calculated as the common ancestor between your current branch and the provided upstream branch.</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NEVER ever rebase a branch that you pushed already, or you pulled from another person. BASICALLY, never rebase from the public branch EVER (unless you really would like to learn GIT very well, as you will have to fix the conflicts manually).</a:t>
            </a:r>
          </a:p>
        </p:txBody>
      </p:sp>
      <p:pic>
        <p:nvPicPr>
          <p:cNvPr id="4" name="Picture 3"/>
          <p:cNvPicPr>
            <a:picLocks noChangeAspect="1"/>
          </p:cNvPicPr>
          <p:nvPr/>
        </p:nvPicPr>
        <p:blipFill>
          <a:blip r:embed="rId2"/>
          <a:stretch>
            <a:fillRect/>
          </a:stretch>
        </p:blipFill>
        <p:spPr>
          <a:xfrm>
            <a:off x="9755499" y="457200"/>
            <a:ext cx="2248363" cy="2819400"/>
          </a:xfrm>
          <a:prstGeom prst="rect">
            <a:avLst/>
          </a:prstGeom>
        </p:spPr>
      </p:pic>
      <p:pic>
        <p:nvPicPr>
          <p:cNvPr id="5" name="Picture 4"/>
          <p:cNvPicPr>
            <a:picLocks noChangeAspect="1"/>
          </p:cNvPicPr>
          <p:nvPr/>
        </p:nvPicPr>
        <p:blipFill>
          <a:blip r:embed="rId3"/>
          <a:stretch>
            <a:fillRect/>
          </a:stretch>
        </p:blipFill>
        <p:spPr>
          <a:xfrm>
            <a:off x="6909931" y="457200"/>
            <a:ext cx="2248363" cy="2819400"/>
          </a:xfrm>
          <a:prstGeom prst="rect">
            <a:avLst/>
          </a:prstGeom>
        </p:spPr>
      </p:pic>
      <p:pic>
        <p:nvPicPr>
          <p:cNvPr id="6" name="Picture 5"/>
          <p:cNvPicPr>
            <a:picLocks noChangeAspect="1"/>
          </p:cNvPicPr>
          <p:nvPr/>
        </p:nvPicPr>
        <p:blipFill>
          <a:blip r:embed="rId4"/>
          <a:stretch>
            <a:fillRect/>
          </a:stretch>
        </p:blipFill>
        <p:spPr>
          <a:xfrm>
            <a:off x="9755499" y="3810000"/>
            <a:ext cx="2249535" cy="2489654"/>
          </a:xfrm>
          <a:prstGeom prst="rect">
            <a:avLst/>
          </a:prstGeom>
        </p:spPr>
      </p:pic>
    </p:spTree>
    <p:extLst>
      <p:ext uri="{BB962C8B-B14F-4D97-AF65-F5344CB8AC3E}">
        <p14:creationId xmlns:p14="http://schemas.microsoft.com/office/powerpoint/2010/main" val="5425577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Detached Head</a:t>
            </a:r>
            <a:endParaRPr dirty="0"/>
          </a:p>
        </p:txBody>
      </p:sp>
      <p:sp>
        <p:nvSpPr>
          <p:cNvPr id="4" name="TextBox 3"/>
          <p:cNvSpPr txBox="1"/>
          <p:nvPr/>
        </p:nvSpPr>
        <p:spPr>
          <a:xfrm>
            <a:off x="533400" y="1219200"/>
            <a:ext cx="9220200" cy="5509200"/>
          </a:xfrm>
          <a:prstGeom prst="rect">
            <a:avLst/>
          </a:prstGeom>
          <a:noFill/>
        </p:spPr>
        <p:txBody>
          <a:bodyPr wrap="square" rtlCol="0">
            <a:spAutoFit/>
          </a:bodyPr>
          <a:lstStyle/>
          <a:p>
            <a:r>
              <a:rPr lang="en-US" sz="1600" b="1" dirty="0">
                <a:solidFill>
                  <a:schemeClr val="tx1">
                    <a:lumMod val="85000"/>
                  </a:schemeClr>
                </a:solidFill>
              </a:rPr>
              <a:t>This exact state - when a specific commit is checked out instead of a branch </a:t>
            </a: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is </a:t>
            </a:r>
            <a:r>
              <a:rPr lang="en-US" sz="1600" b="1" dirty="0">
                <a:solidFill>
                  <a:schemeClr val="tx1">
                    <a:lumMod val="85000"/>
                  </a:schemeClr>
                </a:solidFill>
              </a:rPr>
              <a:t>what's called a "detached HEAD</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When you instead choose to check out a commit hash, </a:t>
            </a:r>
            <a:r>
              <a:rPr lang="en-US" sz="1600" b="1" dirty="0" err="1">
                <a:solidFill>
                  <a:schemeClr val="tx1">
                    <a:lumMod val="85000"/>
                  </a:schemeClr>
                </a:solidFill>
              </a:rPr>
              <a:t>Git</a:t>
            </a:r>
            <a:r>
              <a:rPr lang="en-US" sz="1600" b="1" dirty="0">
                <a:solidFill>
                  <a:schemeClr val="tx1">
                    <a:lumMod val="85000"/>
                  </a:schemeClr>
                </a:solidFill>
              </a:rPr>
              <a:t> won't do this for you. The consequence is that when you make changes and commit them, these changes do NOT belong to any branch</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means they can easily get lost once you check out a different revision or branch: not being recorded in the context of a branch, you lack the possibility to access that state easily (unless you have a brilliant memory and can remember the commit hash of that new commit</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What </a:t>
            </a:r>
            <a:r>
              <a:rPr lang="en-US" sz="1600" b="1" dirty="0">
                <a:solidFill>
                  <a:schemeClr val="tx1">
                    <a:lumMod val="85000"/>
                  </a:schemeClr>
                </a:solidFill>
              </a:rPr>
              <a:t>about going back in time to try out an older version of your project? For example in the context of a bug, you want to see how things worked in an older revision.</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is a perfectly valid and common use case. However, you don't have to maneuver yourself into a detached HEAD state to deal with it. Instead, remember how simple and cheap the whole concept of branching is in </a:t>
            </a:r>
            <a:r>
              <a:rPr lang="en-US" sz="1600" b="1" dirty="0" err="1">
                <a:solidFill>
                  <a:schemeClr val="tx1">
                    <a:lumMod val="85000"/>
                  </a:schemeClr>
                </a:solidFill>
              </a:rPr>
              <a:t>Git</a:t>
            </a:r>
            <a:r>
              <a:rPr lang="en-US" sz="1600" b="1" dirty="0">
                <a:solidFill>
                  <a:schemeClr val="tx1">
                    <a:lumMod val="85000"/>
                  </a:schemeClr>
                </a:solidFill>
              </a:rPr>
              <a:t>: you can simply create a (temporary) branch and delete it once you're done.</a:t>
            </a:r>
          </a:p>
          <a:p>
            <a:endParaRPr lang="en-US" sz="1600" b="1" dirty="0" smtClean="0">
              <a:solidFill>
                <a:schemeClr val="tx1">
                  <a:lumMod val="85000"/>
                </a:schemeClr>
              </a:solidFill>
            </a:endParaRPr>
          </a:p>
          <a:p>
            <a:r>
              <a:rPr lang="en-US" sz="1600" b="1" dirty="0" smtClean="0">
                <a:solidFill>
                  <a:schemeClr val="tx1">
                    <a:lumMod val="85000"/>
                  </a:schemeClr>
                </a:solidFill>
              </a:rPr>
              <a:t>If there are some commits that cannot be reached using any of the branches, those commit objects sooner or later will be garbage collected by </a:t>
            </a:r>
            <a:r>
              <a:rPr lang="en-US" sz="1600" b="1" dirty="0" err="1" smtClean="0">
                <a:solidFill>
                  <a:schemeClr val="tx1">
                    <a:lumMod val="85000"/>
                  </a:schemeClr>
                </a:solidFill>
              </a:rPr>
              <a:t>Git</a:t>
            </a:r>
            <a:endParaRPr lang="en-US" sz="1600" b="1" dirty="0" smtClean="0">
              <a:solidFill>
                <a:schemeClr val="tx1">
                  <a:lumMod val="85000"/>
                </a:schemeClr>
              </a:solidFill>
            </a:endParaRPr>
          </a:p>
          <a:p>
            <a:endParaRPr lang="en-US" sz="1600" b="1" dirty="0">
              <a:solidFill>
                <a:schemeClr val="tx1">
                  <a:lumMod val="85000"/>
                </a:schemeClr>
              </a:solidFill>
            </a:endParaRPr>
          </a:p>
          <a:p>
            <a:r>
              <a:rPr lang="en-US" sz="1600" b="1" dirty="0" smtClean="0">
                <a:solidFill>
                  <a:schemeClr val="tx1">
                    <a:lumMod val="85000"/>
                  </a:schemeClr>
                </a:solidFill>
              </a:rPr>
              <a:t>So, if you need to save those ‘lost’ commit just checkout them and create a new branch on them.</a:t>
            </a:r>
          </a:p>
        </p:txBody>
      </p:sp>
      <p:pic>
        <p:nvPicPr>
          <p:cNvPr id="5" name="Picture 4"/>
          <p:cNvPicPr>
            <a:picLocks noChangeAspect="1"/>
          </p:cNvPicPr>
          <p:nvPr/>
        </p:nvPicPr>
        <p:blipFill>
          <a:blip r:embed="rId2"/>
          <a:stretch>
            <a:fillRect/>
          </a:stretch>
        </p:blipFill>
        <p:spPr>
          <a:xfrm>
            <a:off x="10058400" y="1066800"/>
            <a:ext cx="1838582" cy="2076740"/>
          </a:xfrm>
          <a:prstGeom prst="rect">
            <a:avLst/>
          </a:prstGeom>
        </p:spPr>
      </p:pic>
      <p:pic>
        <p:nvPicPr>
          <p:cNvPr id="6" name="Picture 5"/>
          <p:cNvPicPr>
            <a:picLocks noChangeAspect="1"/>
          </p:cNvPicPr>
          <p:nvPr/>
        </p:nvPicPr>
        <p:blipFill>
          <a:blip r:embed="rId3"/>
          <a:stretch>
            <a:fillRect/>
          </a:stretch>
        </p:blipFill>
        <p:spPr>
          <a:xfrm>
            <a:off x="10058400" y="3886200"/>
            <a:ext cx="1743318" cy="2238687"/>
          </a:xfrm>
          <a:prstGeom prst="rect">
            <a:avLst/>
          </a:prstGeom>
        </p:spPr>
      </p:pic>
    </p:spTree>
    <p:extLst>
      <p:ext uri="{BB962C8B-B14F-4D97-AF65-F5344CB8AC3E}">
        <p14:creationId xmlns:p14="http://schemas.microsoft.com/office/powerpoint/2010/main" val="10667183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“Reset” Command</a:t>
            </a:r>
            <a:endParaRPr dirty="0"/>
          </a:p>
        </p:txBody>
      </p:sp>
      <p:sp>
        <p:nvSpPr>
          <p:cNvPr id="4" name="TextBox 3"/>
          <p:cNvSpPr txBox="1"/>
          <p:nvPr/>
        </p:nvSpPr>
        <p:spPr>
          <a:xfrm>
            <a:off x="3810000" y="1524000"/>
            <a:ext cx="8001000"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Basically throws  away your changes and going back to some specific commit</a:t>
            </a:r>
          </a:p>
          <a:p>
            <a:pPr marL="285750" indent="-285750">
              <a:buFont typeface="Arial" panose="020B0604020202020204" pitchFamily="34" charset="0"/>
              <a:buChar char="•"/>
            </a:pPr>
            <a:r>
              <a:rPr lang="en-US" b="1" dirty="0" smtClean="0">
                <a:solidFill>
                  <a:schemeClr val="tx1">
                    <a:lumMod val="85000"/>
                  </a:schemeClr>
                </a:solidFill>
              </a:rPr>
              <a:t>Moves the pointer for a branch to specific commit</a:t>
            </a:r>
          </a:p>
          <a:p>
            <a:pPr marL="285750" indent="-285750">
              <a:buFont typeface="Arial" panose="020B0604020202020204" pitchFamily="34" charset="0"/>
              <a:buChar char="•"/>
            </a:pPr>
            <a:r>
              <a:rPr lang="en-US" b="1" dirty="0" smtClean="0">
                <a:solidFill>
                  <a:schemeClr val="tx1">
                    <a:lumMod val="85000"/>
                  </a:schemeClr>
                </a:solidFill>
              </a:rPr>
              <a:t>‘Reset’ does not move the HEAD, it still points to the same branch</a:t>
            </a:r>
          </a:p>
          <a:p>
            <a:pPr marL="285750" indent="-285750">
              <a:buFont typeface="Arial" panose="020B0604020202020204" pitchFamily="34" charset="0"/>
              <a:buChar char="•"/>
            </a:pPr>
            <a:endParaRPr lang="en-US" b="1" dirty="0" smtClean="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‘Hard’ option: just copies the files from Repository to Working and Staging</a:t>
            </a:r>
          </a:p>
          <a:p>
            <a:pPr marL="285750" indent="-285750">
              <a:buFont typeface="Arial" panose="020B0604020202020204" pitchFamily="34" charset="0"/>
              <a:buChar char="•"/>
            </a:pPr>
            <a:r>
              <a:rPr lang="en-US" b="1" dirty="0" smtClean="0">
                <a:solidFill>
                  <a:schemeClr val="tx1">
                    <a:lumMod val="85000"/>
                  </a:schemeClr>
                </a:solidFill>
              </a:rPr>
              <a:t>‘Mixed’ = Default: Working AS IS (!), but copies repository to Stating</a:t>
            </a:r>
          </a:p>
          <a:p>
            <a:pPr marL="285750" indent="-285750">
              <a:buFont typeface="Arial" panose="020B0604020202020204" pitchFamily="34" charset="0"/>
              <a:buChar char="•"/>
            </a:pPr>
            <a:r>
              <a:rPr lang="en-US" b="1" dirty="0" smtClean="0">
                <a:solidFill>
                  <a:schemeClr val="tx1">
                    <a:lumMod val="85000"/>
                  </a:schemeClr>
                </a:solidFill>
              </a:rPr>
              <a:t>‘Soft’ option: just assign Branch to the different commit in Objects database</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‘Reset’ updates the current branch and optionally copies the data from Repository to the Areas</a:t>
            </a:r>
            <a:endParaRPr lang="en-US" b="1" dirty="0">
              <a:solidFill>
                <a:schemeClr val="tx1">
                  <a:lumMod val="85000"/>
                </a:schemeClr>
              </a:solidFill>
            </a:endParaRPr>
          </a:p>
          <a:p>
            <a:pPr marL="285750" indent="-285750">
              <a:buFont typeface="Arial" panose="020B0604020202020204" pitchFamily="34" charset="0"/>
              <a:buChar char="•"/>
            </a:pPr>
            <a:endParaRPr lang="en-US"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609600" y="1524000"/>
            <a:ext cx="2752725" cy="1838325"/>
          </a:xfrm>
          <a:prstGeom prst="rect">
            <a:avLst/>
          </a:prstGeom>
        </p:spPr>
      </p:pic>
      <p:pic>
        <p:nvPicPr>
          <p:cNvPr id="5" name="Picture 4"/>
          <p:cNvPicPr>
            <a:picLocks noChangeAspect="1"/>
          </p:cNvPicPr>
          <p:nvPr/>
        </p:nvPicPr>
        <p:blipFill>
          <a:blip r:embed="rId3"/>
          <a:stretch>
            <a:fillRect/>
          </a:stretch>
        </p:blipFill>
        <p:spPr>
          <a:xfrm>
            <a:off x="617376" y="3657600"/>
            <a:ext cx="2744949" cy="1800225"/>
          </a:xfrm>
          <a:prstGeom prst="rect">
            <a:avLst/>
          </a:prstGeom>
        </p:spPr>
      </p:pic>
      <p:pic>
        <p:nvPicPr>
          <p:cNvPr id="6" name="Picture 5"/>
          <p:cNvPicPr>
            <a:picLocks noChangeAspect="1"/>
          </p:cNvPicPr>
          <p:nvPr/>
        </p:nvPicPr>
        <p:blipFill>
          <a:blip r:embed="rId4"/>
          <a:stretch>
            <a:fillRect/>
          </a:stretch>
        </p:blipFill>
        <p:spPr>
          <a:xfrm>
            <a:off x="4025300" y="4626553"/>
            <a:ext cx="2286000" cy="826315"/>
          </a:xfrm>
          <a:prstGeom prst="rect">
            <a:avLst/>
          </a:prstGeom>
        </p:spPr>
      </p:pic>
      <p:pic>
        <p:nvPicPr>
          <p:cNvPr id="7" name="Picture 6"/>
          <p:cNvPicPr>
            <a:picLocks noChangeAspect="1"/>
          </p:cNvPicPr>
          <p:nvPr/>
        </p:nvPicPr>
        <p:blipFill>
          <a:blip r:embed="rId5"/>
          <a:stretch>
            <a:fillRect/>
          </a:stretch>
        </p:blipFill>
        <p:spPr>
          <a:xfrm>
            <a:off x="6635334" y="4626552"/>
            <a:ext cx="2260832" cy="826315"/>
          </a:xfrm>
          <a:prstGeom prst="rect">
            <a:avLst/>
          </a:prstGeom>
        </p:spPr>
      </p:pic>
      <p:pic>
        <p:nvPicPr>
          <p:cNvPr id="8" name="Picture 7"/>
          <p:cNvPicPr>
            <a:picLocks noChangeAspect="1"/>
          </p:cNvPicPr>
          <p:nvPr/>
        </p:nvPicPr>
        <p:blipFill>
          <a:blip r:embed="rId6"/>
          <a:stretch>
            <a:fillRect/>
          </a:stretch>
        </p:blipFill>
        <p:spPr>
          <a:xfrm>
            <a:off x="9220200" y="4626553"/>
            <a:ext cx="2239859" cy="826315"/>
          </a:xfrm>
          <a:prstGeom prst="rect">
            <a:avLst/>
          </a:prstGeom>
        </p:spPr>
      </p:pic>
    </p:spTree>
    <p:extLst>
      <p:ext uri="{BB962C8B-B14F-4D97-AF65-F5344CB8AC3E}">
        <p14:creationId xmlns:p14="http://schemas.microsoft.com/office/powerpoint/2010/main" val="36913552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“Stash” Command</a:t>
            </a:r>
            <a:endParaRPr dirty="0"/>
          </a:p>
        </p:txBody>
      </p:sp>
      <p:sp>
        <p:nvSpPr>
          <p:cNvPr id="4" name="TextBox 3"/>
          <p:cNvSpPr txBox="1"/>
          <p:nvPr/>
        </p:nvSpPr>
        <p:spPr>
          <a:xfrm>
            <a:off x="482023" y="3962400"/>
            <a:ext cx="111252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As you can see, we have changed ‘menu.txt’ but not staged or committed</a:t>
            </a:r>
          </a:p>
          <a:p>
            <a:pPr marL="285750" indent="-285750">
              <a:buFont typeface="Arial" panose="020B0604020202020204" pitchFamily="34" charset="0"/>
              <a:buChar char="•"/>
            </a:pPr>
            <a:r>
              <a:rPr lang="en-US" b="1" dirty="0" smtClean="0">
                <a:solidFill>
                  <a:schemeClr val="tx1">
                    <a:lumMod val="85000"/>
                  </a:schemeClr>
                </a:solidFill>
              </a:rPr>
              <a:t>We have guacamole.txt’ staged but not committed (placed into objects repository)</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Removes all the </a:t>
            </a:r>
            <a:r>
              <a:rPr lang="en-US" b="1" dirty="0" err="1" smtClean="0">
                <a:solidFill>
                  <a:schemeClr val="tx1">
                    <a:lumMod val="85000"/>
                  </a:schemeClr>
                </a:solidFill>
              </a:rPr>
              <a:t>unstaged</a:t>
            </a:r>
            <a:r>
              <a:rPr lang="en-US" b="1" dirty="0" smtClean="0">
                <a:solidFill>
                  <a:schemeClr val="tx1">
                    <a:lumMod val="85000"/>
                  </a:schemeClr>
                </a:solidFill>
              </a:rPr>
              <a:t> and staged files from the Working Area and Copies fresh set from Repository for the current pointer to the commit</a:t>
            </a:r>
          </a:p>
        </p:txBody>
      </p:sp>
      <p:pic>
        <p:nvPicPr>
          <p:cNvPr id="9" name="Picture 8"/>
          <p:cNvPicPr>
            <a:picLocks noChangeAspect="1"/>
          </p:cNvPicPr>
          <p:nvPr/>
        </p:nvPicPr>
        <p:blipFill>
          <a:blip r:embed="rId2"/>
          <a:stretch>
            <a:fillRect/>
          </a:stretch>
        </p:blipFill>
        <p:spPr>
          <a:xfrm>
            <a:off x="518365" y="1810007"/>
            <a:ext cx="4942691" cy="1433804"/>
          </a:xfrm>
          <a:prstGeom prst="rect">
            <a:avLst/>
          </a:prstGeom>
        </p:spPr>
      </p:pic>
      <p:pic>
        <p:nvPicPr>
          <p:cNvPr id="10" name="Picture 9"/>
          <p:cNvPicPr>
            <a:picLocks noChangeAspect="1"/>
          </p:cNvPicPr>
          <p:nvPr/>
        </p:nvPicPr>
        <p:blipFill>
          <a:blip r:embed="rId3"/>
          <a:stretch>
            <a:fillRect/>
          </a:stretch>
        </p:blipFill>
        <p:spPr>
          <a:xfrm>
            <a:off x="6885902" y="1810007"/>
            <a:ext cx="4904806" cy="1433804"/>
          </a:xfrm>
          <a:prstGeom prst="rect">
            <a:avLst/>
          </a:prstGeom>
        </p:spPr>
      </p:pic>
      <p:sp>
        <p:nvSpPr>
          <p:cNvPr id="11" name="TextBox 10"/>
          <p:cNvSpPr txBox="1"/>
          <p:nvPr/>
        </p:nvSpPr>
        <p:spPr>
          <a:xfrm>
            <a:off x="5615975" y="2260209"/>
            <a:ext cx="1143000" cy="646331"/>
          </a:xfrm>
          <a:prstGeom prst="rect">
            <a:avLst/>
          </a:prstGeom>
          <a:noFill/>
        </p:spPr>
        <p:txBody>
          <a:bodyPr wrap="square" rtlCol="0">
            <a:spAutoFit/>
          </a:bodyPr>
          <a:lstStyle/>
          <a:p>
            <a:r>
              <a:rPr lang="en-US" dirty="0" err="1"/>
              <a:t>g</a:t>
            </a:r>
            <a:r>
              <a:rPr lang="en-US" dirty="0" err="1" smtClean="0"/>
              <a:t>it</a:t>
            </a:r>
            <a:r>
              <a:rPr lang="en-US" dirty="0" smtClean="0"/>
              <a:t> stash</a:t>
            </a:r>
          </a:p>
          <a:p>
            <a:r>
              <a:rPr lang="en-US" dirty="0"/>
              <a:t> </a:t>
            </a:r>
            <a:r>
              <a:rPr lang="en-US" dirty="0" smtClean="0"/>
              <a:t>    &gt;</a:t>
            </a:r>
            <a:endParaRPr lang="en-US" dirty="0"/>
          </a:p>
        </p:txBody>
      </p:sp>
    </p:spTree>
    <p:extLst>
      <p:ext uri="{BB962C8B-B14F-4D97-AF65-F5344CB8AC3E}">
        <p14:creationId xmlns:p14="http://schemas.microsoft.com/office/powerpoint/2010/main" val="2184631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In Short</a:t>
            </a:r>
            <a:endParaRPr dirty="0"/>
          </a:p>
        </p:txBody>
      </p:sp>
      <p:sp>
        <p:nvSpPr>
          <p:cNvPr id="4" name="TextBox 3"/>
          <p:cNvSpPr txBox="1"/>
          <p:nvPr/>
        </p:nvSpPr>
        <p:spPr>
          <a:xfrm>
            <a:off x="420624" y="1600200"/>
            <a:ext cx="11734800" cy="5016758"/>
          </a:xfrm>
          <a:prstGeom prst="rect">
            <a:avLst/>
          </a:prstGeom>
          <a:noFill/>
        </p:spPr>
        <p:txBody>
          <a:bodyPr wrap="square" rtlCol="0">
            <a:spAutoFit/>
          </a:bodyPr>
          <a:lstStyle/>
          <a:p>
            <a:r>
              <a:rPr lang="en-US" sz="2000" b="1" dirty="0" smtClean="0">
                <a:solidFill>
                  <a:schemeClr val="tx1">
                    <a:lumMod val="85000"/>
                  </a:schemeClr>
                </a:solidFill>
              </a:rPr>
              <a:t>Created by Linus Torvalds, creator of Linux (2005, written in C)</a:t>
            </a:r>
          </a:p>
          <a:p>
            <a:endParaRPr lang="en-US" sz="2000" b="1" dirty="0">
              <a:solidFill>
                <a:schemeClr val="tx1">
                  <a:lumMod val="85000"/>
                </a:schemeClr>
              </a:solidFill>
            </a:endParaRPr>
          </a:p>
          <a:p>
            <a:r>
              <a:rPr lang="en-US" sz="2000" b="1" dirty="0" smtClean="0">
                <a:solidFill>
                  <a:schemeClr val="tx1">
                    <a:lumMod val="85000"/>
                  </a:schemeClr>
                </a:solidFill>
              </a:rPr>
              <a:t>Uses a lot of SHA1 hashes – algorithm to get 160 bit hex number from the context. </a:t>
            </a:r>
          </a:p>
          <a:p>
            <a:r>
              <a:rPr lang="en-US" sz="2000" b="1" dirty="0" smtClean="0">
                <a:solidFill>
                  <a:schemeClr val="tx1">
                    <a:lumMod val="85000"/>
                  </a:schemeClr>
                </a:solidFill>
              </a:rPr>
              <a:t>SHA1 hash identifies the file.</a:t>
            </a:r>
          </a:p>
          <a:p>
            <a:endParaRPr lang="en-US" sz="2000" b="1" dirty="0" smtClean="0">
              <a:solidFill>
                <a:schemeClr val="tx1">
                  <a:lumMod val="85000"/>
                </a:schemeClr>
              </a:solidFill>
            </a:endParaRPr>
          </a:p>
          <a:p>
            <a:r>
              <a:rPr lang="en-US" sz="2000" b="1" dirty="0" smtClean="0">
                <a:solidFill>
                  <a:schemeClr val="tx1">
                    <a:lumMod val="85000"/>
                  </a:schemeClr>
                </a:solidFill>
                <a:hlinkClick r:id="rId2"/>
              </a:rPr>
              <a:t>Source: https</a:t>
            </a:r>
            <a:r>
              <a:rPr lang="en-US" sz="2000" b="1" dirty="0">
                <a:solidFill>
                  <a:schemeClr val="tx1">
                    <a:lumMod val="85000"/>
                  </a:schemeClr>
                </a:solidFill>
                <a:hlinkClick r:id="rId2"/>
              </a:rPr>
              <a:t>://</a:t>
            </a:r>
            <a:r>
              <a:rPr lang="en-US" sz="2000" b="1" dirty="0" smtClean="0">
                <a:solidFill>
                  <a:schemeClr val="tx1">
                    <a:lumMod val="85000"/>
                  </a:schemeClr>
                </a:solidFill>
                <a:hlinkClick r:id="rId2"/>
              </a:rPr>
              <a:t>git-scm.com/download/win</a:t>
            </a:r>
            <a:r>
              <a:rPr lang="en-US" sz="2000" b="1" dirty="0" smtClean="0">
                <a:solidFill>
                  <a:schemeClr val="tx1">
                    <a:lumMod val="85000"/>
                  </a:schemeClr>
                </a:solidFill>
              </a:rPr>
              <a:t>   in </a:t>
            </a:r>
            <a:r>
              <a:rPr lang="en-US" sz="2000" b="1" dirty="0" err="1" smtClean="0">
                <a:solidFill>
                  <a:schemeClr val="tx1">
                    <a:lumMod val="85000"/>
                  </a:schemeClr>
                </a:solidFill>
              </a:rPr>
              <a:t>powershell</a:t>
            </a:r>
            <a:r>
              <a:rPr lang="en-US" sz="2000" b="1" dirty="0" smtClean="0">
                <a:solidFill>
                  <a:schemeClr val="tx1">
                    <a:lumMod val="85000"/>
                  </a:schemeClr>
                </a:solidFill>
              </a:rPr>
              <a:t>: </a:t>
            </a:r>
            <a:r>
              <a:rPr lang="en-US" sz="2000" b="1" dirty="0" err="1" smtClean="0">
                <a:solidFill>
                  <a:schemeClr val="tx1">
                    <a:lumMod val="85000"/>
                  </a:schemeClr>
                </a:solidFill>
              </a:rPr>
              <a:t>git</a:t>
            </a:r>
            <a:r>
              <a:rPr lang="en-US" sz="2000" b="1" dirty="0" smtClean="0">
                <a:solidFill>
                  <a:schemeClr val="tx1">
                    <a:lumMod val="85000"/>
                  </a:schemeClr>
                </a:solidFill>
              </a:rPr>
              <a:t> –version </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Configuration: c:\Program Files \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etc</a:t>
            </a:r>
            <a:r>
              <a:rPr lang="en-US" sz="2000" b="1" dirty="0" smtClean="0">
                <a:solidFill>
                  <a:schemeClr val="tx1">
                    <a:lumMod val="85000"/>
                  </a:schemeClr>
                </a:solidFill>
              </a:rPr>
              <a:t>\</a:t>
            </a:r>
            <a:r>
              <a:rPr lang="en-US" sz="2000" b="1" dirty="0" err="1" smtClean="0">
                <a:solidFill>
                  <a:schemeClr val="tx1">
                    <a:lumMod val="85000"/>
                  </a:schemeClr>
                </a:solidFill>
              </a:rPr>
              <a:t>gitconfig</a:t>
            </a:r>
            <a:endParaRPr lang="en-US" sz="2000" b="1" dirty="0" smtClean="0">
              <a:solidFill>
                <a:schemeClr val="tx1">
                  <a:lumMod val="85000"/>
                </a:schemeClr>
              </a:solidFill>
            </a:endParaRPr>
          </a:p>
          <a:p>
            <a:endParaRPr lang="en-US" sz="2000" b="1" dirty="0" smtClean="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Any directory now can be converted into </a:t>
            </a:r>
            <a:r>
              <a:rPr lang="en-US" sz="2000" b="1" dirty="0" err="1" smtClean="0">
                <a:solidFill>
                  <a:schemeClr val="tx1">
                    <a:lumMod val="85000"/>
                  </a:schemeClr>
                </a:solidFill>
              </a:rPr>
              <a:t>Git</a:t>
            </a:r>
            <a:r>
              <a:rPr lang="en-US" sz="2000" b="1" dirty="0" smtClean="0">
                <a:solidFill>
                  <a:schemeClr val="tx1">
                    <a:lumMod val="85000"/>
                  </a:schemeClr>
                </a:solidFill>
              </a:rPr>
              <a:t> directory by using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init</a:t>
            </a:r>
            <a:r>
              <a:rPr lang="en-US" sz="2000" b="1" dirty="0" smtClean="0">
                <a:solidFill>
                  <a:schemeClr val="tx1">
                    <a:lumMod val="85000"/>
                  </a:schemeClr>
                </a:solidFill>
              </a:rPr>
              <a:t>’ command in command line</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Most used command: </a:t>
            </a:r>
          </a:p>
          <a:p>
            <a:r>
              <a:rPr lang="en-US" sz="2000" b="1" dirty="0" smtClean="0">
                <a:solidFill>
                  <a:schemeClr val="tx1">
                    <a:lumMod val="85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status</a:t>
            </a:r>
            <a:r>
              <a:rPr lang="en-US" sz="2000" b="1" dirty="0" smtClean="0">
                <a:solidFill>
                  <a:schemeClr val="tx1">
                    <a:lumMod val="85000"/>
                  </a:schemeClr>
                </a:solidFill>
              </a:rPr>
              <a:t>’ ,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add</a:t>
            </a:r>
            <a:r>
              <a:rPr lang="en-US" sz="2000" b="1" dirty="0" smtClean="0">
                <a:solidFill>
                  <a:schemeClr val="tx1">
                    <a:lumMod val="85000"/>
                  </a:schemeClr>
                </a:solidFill>
              </a:rPr>
              <a:t>’ – staging;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commit</a:t>
            </a:r>
            <a:r>
              <a:rPr lang="en-US" sz="2000" b="1" dirty="0" smtClean="0">
                <a:solidFill>
                  <a:schemeClr val="tx1">
                    <a:lumMod val="85000"/>
                  </a:schemeClr>
                </a:solidFill>
              </a:rPr>
              <a:t>’ – commit the files into repo, </a:t>
            </a:r>
            <a:r>
              <a:rPr lang="en-US" sz="2000" b="1" dirty="0" smtClean="0">
                <a:solidFill>
                  <a:schemeClr val="accent6">
                    <a:lumMod val="40000"/>
                    <a:lumOff val="60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log’,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checkout’</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spTree>
    <p:extLst>
      <p:ext uri="{BB962C8B-B14F-4D97-AF65-F5344CB8AC3E}">
        <p14:creationId xmlns:p14="http://schemas.microsoft.com/office/powerpoint/2010/main" val="1762396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“Cherry pick” command</a:t>
            </a:r>
            <a:endParaRPr dirty="0"/>
          </a:p>
        </p:txBody>
      </p:sp>
      <p:sp>
        <p:nvSpPr>
          <p:cNvPr id="5" name="TextBox 4"/>
          <p:cNvSpPr txBox="1"/>
          <p:nvPr/>
        </p:nvSpPr>
        <p:spPr>
          <a:xfrm>
            <a:off x="8458200" y="2592575"/>
            <a:ext cx="2781414"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move a single commit from one branch to another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533400" y="1901483"/>
            <a:ext cx="7363853" cy="3458058"/>
          </a:xfrm>
          <a:prstGeom prst="rect">
            <a:avLst/>
          </a:prstGeom>
        </p:spPr>
      </p:pic>
    </p:spTree>
    <p:extLst>
      <p:ext uri="{BB962C8B-B14F-4D97-AF65-F5344CB8AC3E}">
        <p14:creationId xmlns:p14="http://schemas.microsoft.com/office/powerpoint/2010/main" val="39414531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“Blame” and “Search” command</a:t>
            </a:r>
            <a:endParaRPr dirty="0"/>
          </a:p>
        </p:txBody>
      </p:sp>
      <p:sp>
        <p:nvSpPr>
          <p:cNvPr id="5" name="TextBox 4"/>
          <p:cNvSpPr txBox="1"/>
          <p:nvPr/>
        </p:nvSpPr>
        <p:spPr>
          <a:xfrm>
            <a:off x="7200899" y="1752600"/>
            <a:ext cx="3162414"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are looking for the author of a particular change in a file. Gives you an opportunity to see in what commit a change was introduced.</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7" name="Picture 6"/>
          <p:cNvPicPr>
            <a:picLocks noChangeAspect="1"/>
          </p:cNvPicPr>
          <p:nvPr/>
        </p:nvPicPr>
        <p:blipFill>
          <a:blip r:embed="rId3"/>
          <a:stretch>
            <a:fillRect/>
          </a:stretch>
        </p:blipFill>
        <p:spPr>
          <a:xfrm>
            <a:off x="228600" y="1291050"/>
            <a:ext cx="5486400" cy="2671350"/>
          </a:xfrm>
          <a:prstGeom prst="rect">
            <a:avLst/>
          </a:prstGeom>
        </p:spPr>
      </p:pic>
      <p:pic>
        <p:nvPicPr>
          <p:cNvPr id="6" name="Picture 5"/>
          <p:cNvPicPr>
            <a:picLocks noChangeAspect="1"/>
          </p:cNvPicPr>
          <p:nvPr/>
        </p:nvPicPr>
        <p:blipFill>
          <a:blip r:embed="rId4"/>
          <a:stretch>
            <a:fillRect/>
          </a:stretch>
        </p:blipFill>
        <p:spPr>
          <a:xfrm>
            <a:off x="5791200" y="4133999"/>
            <a:ext cx="6058013" cy="2544735"/>
          </a:xfrm>
          <a:prstGeom prst="rect">
            <a:avLst/>
          </a:prstGeom>
        </p:spPr>
      </p:pic>
    </p:spTree>
    <p:extLst>
      <p:ext uri="{BB962C8B-B14F-4D97-AF65-F5344CB8AC3E}">
        <p14:creationId xmlns:p14="http://schemas.microsoft.com/office/powerpoint/2010/main" val="458578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Tagging</a:t>
            </a:r>
            <a:endParaRPr dirty="0"/>
          </a:p>
        </p:txBody>
      </p:sp>
      <p:sp>
        <p:nvSpPr>
          <p:cNvPr id="5" name="TextBox 4"/>
          <p:cNvSpPr txBox="1"/>
          <p:nvPr/>
        </p:nvSpPr>
        <p:spPr>
          <a:xfrm>
            <a:off x="1524000" y="5943600"/>
            <a:ext cx="9753600" cy="400110"/>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Usually we add a Tag to a specific Release Commit, so we can find it later easier.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2318810" y="1276350"/>
            <a:ext cx="7554379" cy="4191585"/>
          </a:xfrm>
          <a:prstGeom prst="rect">
            <a:avLst/>
          </a:prstGeom>
        </p:spPr>
      </p:pic>
    </p:spTree>
    <p:extLst>
      <p:ext uri="{BB962C8B-B14F-4D97-AF65-F5344CB8AC3E}">
        <p14:creationId xmlns:p14="http://schemas.microsoft.com/office/powerpoint/2010/main" val="2099638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sp>
        <p:nvSpPr>
          <p:cNvPr id="5" name="TextBox 4"/>
          <p:cNvSpPr txBox="1"/>
          <p:nvPr/>
        </p:nvSpPr>
        <p:spPr>
          <a:xfrm>
            <a:off x="381000" y="1219200"/>
            <a:ext cx="6629400"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Clone the code that is in production (MASTER branch)</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feature #12 </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for 10 minutes</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Boss asked for urgent hotfix for issue #323</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again</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Fix the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AND send ‘merge’ command with branch for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Push back to the repository the local changes on Master branch</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branch for feature #12 (locally) and keep working</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7542628" y="2743200"/>
            <a:ext cx="4306586" cy="3399936"/>
          </a:xfrm>
          <a:prstGeom prst="rect">
            <a:avLst/>
          </a:prstGeom>
        </p:spPr>
      </p:pic>
    </p:spTree>
    <p:extLst>
      <p:ext uri="{BB962C8B-B14F-4D97-AF65-F5344CB8AC3E}">
        <p14:creationId xmlns:p14="http://schemas.microsoft.com/office/powerpoint/2010/main" val="3679800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1975862" y="1524000"/>
            <a:ext cx="8240275" cy="4591691"/>
          </a:xfrm>
          <a:prstGeom prst="rect">
            <a:avLst/>
          </a:prstGeom>
        </p:spPr>
      </p:pic>
    </p:spTree>
    <p:extLst>
      <p:ext uri="{BB962C8B-B14F-4D97-AF65-F5344CB8AC3E}">
        <p14:creationId xmlns:p14="http://schemas.microsoft.com/office/powerpoint/2010/main" val="2868223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Fetch. Pull. Push</a:t>
            </a:r>
            <a:endParaRPr dirty="0"/>
          </a:p>
        </p:txBody>
      </p:sp>
      <p:sp>
        <p:nvSpPr>
          <p:cNvPr id="5" name="TextBox 4"/>
          <p:cNvSpPr txBox="1"/>
          <p:nvPr/>
        </p:nvSpPr>
        <p:spPr>
          <a:xfrm>
            <a:off x="381000" y="1465927"/>
            <a:ext cx="662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Fetch just gets the commits that not present in your  working area </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not only gets the commits but also</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merge them with the files in your working area</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6400800" y="2907382"/>
            <a:ext cx="5448414" cy="3916621"/>
          </a:xfrm>
          <a:prstGeom prst="rect">
            <a:avLst/>
          </a:prstGeom>
        </p:spPr>
      </p:pic>
      <p:pic>
        <p:nvPicPr>
          <p:cNvPr id="6" name="Picture 5"/>
          <p:cNvPicPr>
            <a:picLocks noChangeAspect="1"/>
          </p:cNvPicPr>
          <p:nvPr/>
        </p:nvPicPr>
        <p:blipFill>
          <a:blip r:embed="rId4"/>
          <a:stretch>
            <a:fillRect/>
          </a:stretch>
        </p:blipFill>
        <p:spPr>
          <a:xfrm>
            <a:off x="533400" y="3319194"/>
            <a:ext cx="4212698" cy="3516532"/>
          </a:xfrm>
          <a:prstGeom prst="rect">
            <a:avLst/>
          </a:prstGeom>
        </p:spPr>
      </p:pic>
    </p:spTree>
    <p:extLst>
      <p:ext uri="{BB962C8B-B14F-4D97-AF65-F5344CB8AC3E}">
        <p14:creationId xmlns:p14="http://schemas.microsoft.com/office/powerpoint/2010/main" val="4203697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What is </a:t>
            </a:r>
            <a:r>
              <a:rPr lang="en-US" dirty="0" err="1" smtClean="0"/>
              <a:t>Git</a:t>
            </a:r>
            <a:r>
              <a:rPr lang="en-US" dirty="0" smtClean="0"/>
              <a:t>. Types of Repository Policy</a:t>
            </a:r>
            <a:endParaRPr dirty="0"/>
          </a:p>
        </p:txBody>
      </p:sp>
      <p:sp>
        <p:nvSpPr>
          <p:cNvPr id="5" name="TextBox 4"/>
          <p:cNvSpPr txBox="1"/>
          <p:nvPr/>
        </p:nvSpPr>
        <p:spPr>
          <a:xfrm>
            <a:off x="8915400" y="2743200"/>
            <a:ext cx="2781414" cy="3477875"/>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Dictator decides when to make the merges to the Master branch from the developers</a:t>
            </a: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Developers get the latest changes by pulling from the Master branch.</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requests</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457200" y="1676400"/>
            <a:ext cx="8038740" cy="4615086"/>
          </a:xfrm>
          <a:prstGeom prst="rect">
            <a:avLst/>
          </a:prstGeom>
        </p:spPr>
      </p:pic>
    </p:spTree>
    <p:extLst>
      <p:ext uri="{BB962C8B-B14F-4D97-AF65-F5344CB8AC3E}">
        <p14:creationId xmlns:p14="http://schemas.microsoft.com/office/powerpoint/2010/main" val="10181477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Demo. Fun, fun </a:t>
            </a:r>
            <a:r>
              <a:rPr lang="en-US" dirty="0" err="1" smtClean="0"/>
              <a:t>fun</a:t>
            </a:r>
            <a:r>
              <a:rPr lang="en-US" dirty="0" smtClean="0"/>
              <a:t>… </a:t>
            </a:r>
            <a:r>
              <a:rPr lang="en-US" dirty="0" smtClean="0">
                <a:sym typeface="Wingdings" panose="05000000000000000000" pitchFamily="2" charset="2"/>
              </a:rPr>
              <a:t></a:t>
            </a:r>
            <a:endParaRPr dirty="0"/>
          </a:p>
        </p:txBody>
      </p:sp>
      <p:sp>
        <p:nvSpPr>
          <p:cNvPr id="4" name="TextBox 3"/>
          <p:cNvSpPr txBox="1"/>
          <p:nvPr/>
        </p:nvSpPr>
        <p:spPr>
          <a:xfrm>
            <a:off x="571500" y="1524000"/>
            <a:ext cx="1104900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Creating  repo and Clone</a:t>
            </a:r>
          </a:p>
          <a:p>
            <a:pPr marL="285750" indent="-285750">
              <a:buFont typeface="Arial" panose="020B0604020202020204" pitchFamily="34" charset="0"/>
              <a:buChar char="•"/>
            </a:pPr>
            <a:r>
              <a:rPr lang="en-US" b="1" dirty="0">
                <a:solidFill>
                  <a:schemeClr val="tx1">
                    <a:lumMod val="85000"/>
                  </a:schemeClr>
                </a:solidFill>
              </a:rPr>
              <a:t>Go to local, open the .</a:t>
            </a:r>
            <a:r>
              <a:rPr lang="en-US" b="1" dirty="0" err="1">
                <a:solidFill>
                  <a:schemeClr val="tx1">
                    <a:lumMod val="85000"/>
                  </a:schemeClr>
                </a:solidFill>
              </a:rPr>
              <a:t>git</a:t>
            </a:r>
            <a:r>
              <a:rPr lang="en-US" b="1" dirty="0">
                <a:solidFill>
                  <a:schemeClr val="tx1">
                    <a:lumMod val="85000"/>
                  </a:schemeClr>
                </a:solidFill>
              </a:rPr>
              <a:t> folder</a:t>
            </a:r>
          </a:p>
          <a:p>
            <a:pPr marL="285750" indent="-285750">
              <a:buFont typeface="Arial" panose="020B0604020202020204" pitchFamily="34" charset="0"/>
              <a:buChar char="•"/>
            </a:pPr>
            <a:r>
              <a:rPr lang="en-US" b="1" dirty="0">
                <a:solidFill>
                  <a:schemeClr val="tx1">
                    <a:lumMod val="85000"/>
                  </a:schemeClr>
                </a:solidFill>
              </a:rPr>
              <a:t>‘Master’. First change, first staging, first commit, first push, back to GitHub</a:t>
            </a:r>
          </a:p>
          <a:p>
            <a:pPr marL="285750" indent="-285750">
              <a:buFont typeface="Arial" panose="020B0604020202020204" pitchFamily="34" charset="0"/>
              <a:buChar char="•"/>
            </a:pPr>
            <a:r>
              <a:rPr lang="en-US" b="1" dirty="0">
                <a:solidFill>
                  <a:schemeClr val="tx1">
                    <a:lumMod val="85000"/>
                  </a:schemeClr>
                </a:solidFill>
              </a:rPr>
              <a:t>Change file on a server, do Pull on local branch</a:t>
            </a:r>
          </a:p>
          <a:p>
            <a:pPr marL="285750" indent="-285750">
              <a:buFont typeface="Arial" panose="020B0604020202020204" pitchFamily="34" charset="0"/>
              <a:buChar char="•"/>
            </a:pPr>
            <a:r>
              <a:rPr lang="en-US" b="1" dirty="0">
                <a:solidFill>
                  <a:schemeClr val="tx1">
                    <a:lumMod val="85000"/>
                  </a:schemeClr>
                </a:solidFill>
              </a:rPr>
              <a:t>Create a new branch, change the same file</a:t>
            </a:r>
          </a:p>
          <a:p>
            <a:pPr marL="285750" indent="-285750">
              <a:buFont typeface="Arial" panose="020B0604020202020204" pitchFamily="34" charset="0"/>
              <a:buChar char="•"/>
            </a:pPr>
            <a:r>
              <a:rPr lang="en-US" b="1" dirty="0">
                <a:solidFill>
                  <a:schemeClr val="tx1">
                    <a:lumMod val="85000"/>
                  </a:schemeClr>
                </a:solidFill>
              </a:rPr>
              <a:t>Switch between the branches, see the files are replaced in Working Area</a:t>
            </a:r>
          </a:p>
          <a:p>
            <a:pPr marL="285750" indent="-285750">
              <a:buFont typeface="Arial" panose="020B0604020202020204" pitchFamily="34" charset="0"/>
              <a:buChar char="•"/>
            </a:pPr>
            <a:r>
              <a:rPr lang="en-US" b="1" dirty="0">
                <a:solidFill>
                  <a:schemeClr val="tx1">
                    <a:lumMod val="85000"/>
                  </a:schemeClr>
                </a:solidFill>
              </a:rPr>
              <a:t>Example of Merge vs </a:t>
            </a:r>
            <a:r>
              <a:rPr lang="en-US" b="1" dirty="0" smtClean="0">
                <a:solidFill>
                  <a:schemeClr val="tx1">
                    <a:lumMod val="85000"/>
                  </a:schemeClr>
                </a:solidFill>
              </a:rPr>
              <a:t>Rebase (new branch, a couple commits, back to master, merge, hard reset in master)</a:t>
            </a:r>
          </a:p>
          <a:p>
            <a:r>
              <a:rPr lang="en-US" b="1" dirty="0" smtClean="0">
                <a:solidFill>
                  <a:schemeClr val="tx1">
                    <a:lumMod val="85000"/>
                  </a:schemeClr>
                </a:solidFill>
              </a:rPr>
              <a:t>Switch to </a:t>
            </a:r>
            <a:r>
              <a:rPr lang="en-US" b="1" dirty="0" err="1" smtClean="0">
                <a:solidFill>
                  <a:schemeClr val="tx1">
                    <a:lumMod val="85000"/>
                  </a:schemeClr>
                </a:solidFill>
              </a:rPr>
              <a:t>BranchToRebase</a:t>
            </a:r>
            <a:r>
              <a:rPr lang="en-US" b="1" dirty="0" smtClean="0">
                <a:solidFill>
                  <a:schemeClr val="tx1">
                    <a:lumMod val="85000"/>
                  </a:schemeClr>
                </a:solidFill>
              </a:rPr>
              <a:t>, on master (basically it is almost we never </a:t>
            </a:r>
            <a:r>
              <a:rPr lang="en-US" b="1" dirty="0" err="1" smtClean="0">
                <a:solidFill>
                  <a:schemeClr val="tx1">
                    <a:lumMod val="85000"/>
                  </a:schemeClr>
                </a:solidFill>
              </a:rPr>
              <a:t>branchout</a:t>
            </a:r>
            <a:r>
              <a:rPr lang="en-US" b="1" dirty="0" smtClean="0">
                <a:solidFill>
                  <a:schemeClr val="tx1">
                    <a:lumMod val="85000"/>
                  </a:schemeClr>
                </a:solidFill>
              </a:rPr>
              <a:t> from Master, just created a couple commits and at the latest created a new branch named ‘</a:t>
            </a:r>
            <a:r>
              <a:rPr lang="en-US" b="1" dirty="0" err="1" smtClean="0">
                <a:solidFill>
                  <a:schemeClr val="tx1">
                    <a:lumMod val="85000"/>
                  </a:schemeClr>
                </a:solidFill>
              </a:rPr>
              <a:t>BranchToRebase</a:t>
            </a:r>
            <a:r>
              <a:rPr lang="en-US" b="1" dirty="0" smtClean="0">
                <a:solidFill>
                  <a:schemeClr val="tx1">
                    <a:lumMod val="85000"/>
                  </a:schemeClr>
                </a:solidFill>
              </a:rPr>
              <a:t>’ and assigned latest commit to newly created branch). All we have to do now is just ‘Fast  Forward Merge’ the Master branch.</a:t>
            </a:r>
          </a:p>
          <a:p>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Example of </a:t>
            </a:r>
            <a:r>
              <a:rPr lang="en-US" b="1" dirty="0" smtClean="0">
                <a:solidFill>
                  <a:schemeClr val="tx1">
                    <a:lumMod val="85000"/>
                  </a:schemeClr>
                </a:solidFill>
              </a:rPr>
              <a:t>Squash. Do it on private (!) branch. (create a new file in 3 new commits). Squash with Previous.</a:t>
            </a:r>
          </a:p>
          <a:p>
            <a:pPr marL="285750" indent="-285750">
              <a:buFont typeface="Arial" panose="020B0604020202020204" pitchFamily="34" charset="0"/>
              <a:buChar char="•"/>
            </a:pPr>
            <a:r>
              <a:rPr lang="en-US" b="1" dirty="0" smtClean="0">
                <a:solidFill>
                  <a:schemeClr val="tx1">
                    <a:lumMod val="85000"/>
                  </a:schemeClr>
                </a:solidFill>
              </a:rPr>
              <a:t>Add something to the previous commit</a:t>
            </a: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Stashing.  </a:t>
            </a:r>
            <a:r>
              <a:rPr lang="en-US" b="1" dirty="0" err="1">
                <a:solidFill>
                  <a:schemeClr val="tx1">
                    <a:lumMod val="85000"/>
                  </a:schemeClr>
                </a:solidFill>
              </a:rPr>
              <a:t>Change.Stage.Stash</a:t>
            </a:r>
            <a:r>
              <a:rPr lang="en-US" b="1" dirty="0">
                <a:solidFill>
                  <a:schemeClr val="tx1">
                    <a:lumMod val="85000"/>
                  </a:schemeClr>
                </a:solidFill>
              </a:rPr>
              <a:t>. Apply</a:t>
            </a:r>
          </a:p>
          <a:p>
            <a:pPr marL="285750" indent="-285750">
              <a:buFont typeface="Arial" panose="020B0604020202020204" pitchFamily="34" charset="0"/>
              <a:buChar char="•"/>
            </a:pPr>
            <a:r>
              <a:rPr lang="en-US" b="1" dirty="0" err="1" smtClean="0">
                <a:solidFill>
                  <a:schemeClr val="tx1">
                    <a:lumMod val="85000"/>
                  </a:schemeClr>
                </a:solidFill>
              </a:rPr>
              <a:t>CherryPicking</a:t>
            </a:r>
            <a:r>
              <a:rPr lang="en-US" b="1" dirty="0">
                <a:solidFill>
                  <a:schemeClr val="tx1">
                    <a:lumMod val="85000"/>
                  </a:schemeClr>
                </a:solidFill>
              </a:rPr>
              <a:t> </a:t>
            </a:r>
            <a:r>
              <a:rPr lang="en-US" b="1" dirty="0" smtClean="0">
                <a:solidFill>
                  <a:schemeClr val="tx1">
                    <a:lumMod val="85000"/>
                  </a:schemeClr>
                </a:solidFill>
              </a:rPr>
              <a:t>(create branch, add needed, add unneeded, switch, cherry pick, delete branch with ‘force’)</a:t>
            </a: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Blaming and Search (different tab, search for commit message); Blaming you can see all the changes for a file and figure out in what exactly commit they happen</a:t>
            </a:r>
          </a:p>
          <a:p>
            <a:pPr marL="285750" indent="-285750">
              <a:buFont typeface="Arial" panose="020B0604020202020204" pitchFamily="34" charset="0"/>
              <a:buChar char="•"/>
            </a:pPr>
            <a:r>
              <a:rPr lang="en-US" b="1" dirty="0" smtClean="0">
                <a:solidFill>
                  <a:schemeClr val="tx1">
                    <a:lumMod val="85000"/>
                  </a:schemeClr>
                </a:solidFill>
              </a:rPr>
              <a:t>Reset (Delete) – 3 different options</a:t>
            </a:r>
          </a:p>
        </p:txBody>
      </p:sp>
    </p:spTree>
    <p:extLst>
      <p:ext uri="{BB962C8B-B14F-4D97-AF65-F5344CB8AC3E}">
        <p14:creationId xmlns:p14="http://schemas.microsoft.com/office/powerpoint/2010/main" val="21366241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Now you are the experts! </a:t>
            </a:r>
            <a:r>
              <a:rPr lang="en-US" dirty="0" smtClean="0">
                <a:sym typeface="Wingdings" panose="05000000000000000000" pitchFamily="2" charset="2"/>
              </a:rPr>
              <a:t></a:t>
            </a:r>
            <a:endParaRPr dirty="0"/>
          </a:p>
        </p:txBody>
      </p:sp>
      <p:sp>
        <p:nvSpPr>
          <p:cNvPr id="5" name="Title 1"/>
          <p:cNvSpPr txBox="1">
            <a:spLocks/>
          </p:cNvSpPr>
          <p:nvPr/>
        </p:nvSpPr>
        <p:spPr>
          <a:xfrm>
            <a:off x="1447800" y="2590800"/>
            <a:ext cx="9144000" cy="2667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9600" dirty="0" smtClean="0"/>
              <a:t>The End</a:t>
            </a:r>
          </a:p>
          <a:p>
            <a:pPr algn="ctr"/>
            <a:r>
              <a:rPr lang="en-US" sz="9600" dirty="0" smtClean="0"/>
              <a:t>Happy coding!</a:t>
            </a:r>
            <a:endParaRPr lang="en-US" sz="9600" dirty="0"/>
          </a:p>
        </p:txBody>
      </p:sp>
    </p:spTree>
    <p:extLst>
      <p:ext uri="{BB962C8B-B14F-4D97-AF65-F5344CB8AC3E}">
        <p14:creationId xmlns:p14="http://schemas.microsoft.com/office/powerpoint/2010/main" val="13766886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Overview</a:t>
            </a:r>
            <a:endParaRPr dirty="0"/>
          </a:p>
        </p:txBody>
      </p:sp>
      <p:sp>
        <p:nvSpPr>
          <p:cNvPr id="5" name="TextBox 4"/>
          <p:cNvSpPr txBox="1"/>
          <p:nvPr/>
        </p:nvSpPr>
        <p:spPr>
          <a:xfrm>
            <a:off x="685800" y="1447800"/>
            <a:ext cx="11049000" cy="5016758"/>
          </a:xfrm>
          <a:prstGeom prst="rect">
            <a:avLst/>
          </a:prstGeom>
          <a:noFill/>
        </p:spPr>
        <p:txBody>
          <a:bodyPr wrap="square" rtlCol="0">
            <a:spAutoFit/>
          </a:bodyPr>
          <a:lstStyle/>
          <a:p>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is: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Open source</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Distributed (SVN,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Teamcity</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Centrilized</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Version control system designed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for speed and efficiency</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any particular moment your machine contains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a full copy of the repository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with all its branches, history and file contents. </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 short: you don’t need connection to the server to work (perform a diff, view history, commit changes, merge branches, get other revision of a file, switch between the branches).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(almost) everything is local.</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Everything is fast.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clone is a backup.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Go online only and when you need to push/save/share your changes with the rest of the team.</a:t>
            </a:r>
            <a:endPar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7294" y="456028"/>
            <a:ext cx="2001715" cy="160137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896" y="400050"/>
            <a:ext cx="2286000" cy="1714500"/>
          </a:xfrm>
          <a:prstGeom prst="rect">
            <a:avLst/>
          </a:prstGeom>
        </p:spPr>
      </p:pic>
    </p:spTree>
    <p:extLst>
      <p:ext uri="{BB962C8B-B14F-4D97-AF65-F5344CB8AC3E}">
        <p14:creationId xmlns:p14="http://schemas.microsoft.com/office/powerpoint/2010/main" val="8203789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What and Who is using it</a:t>
            </a:r>
            <a:endParaRPr dirty="0"/>
          </a:p>
        </p:txBody>
      </p:sp>
      <p:sp>
        <p:nvSpPr>
          <p:cNvPr id="4" name="TextBox 3"/>
          <p:cNvSpPr txBox="1"/>
          <p:nvPr/>
        </p:nvSpPr>
        <p:spPr>
          <a:xfrm>
            <a:off x="4495800" y="5638800"/>
            <a:ext cx="4343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Uses snapshots instead of deltas</a:t>
            </a:r>
          </a:p>
        </p:txBody>
      </p:sp>
      <p:pic>
        <p:nvPicPr>
          <p:cNvPr id="3" name="Picture 2"/>
          <p:cNvPicPr>
            <a:picLocks noChangeAspect="1"/>
          </p:cNvPicPr>
          <p:nvPr/>
        </p:nvPicPr>
        <p:blipFill>
          <a:blip r:embed="rId2"/>
          <a:stretch>
            <a:fillRect/>
          </a:stretch>
        </p:blipFill>
        <p:spPr>
          <a:xfrm>
            <a:off x="2667000" y="4005940"/>
            <a:ext cx="6895789" cy="2852060"/>
          </a:xfrm>
          <a:prstGeom prst="rect">
            <a:avLst/>
          </a:prstGeom>
        </p:spPr>
      </p:pic>
      <p:pic>
        <p:nvPicPr>
          <p:cNvPr id="5" name="Picture 4"/>
          <p:cNvPicPr>
            <a:picLocks noChangeAspect="1"/>
          </p:cNvPicPr>
          <p:nvPr/>
        </p:nvPicPr>
        <p:blipFill>
          <a:blip r:embed="rId3"/>
          <a:stretch>
            <a:fillRect/>
          </a:stretch>
        </p:blipFill>
        <p:spPr>
          <a:xfrm>
            <a:off x="2237836" y="1414810"/>
            <a:ext cx="7716327" cy="2362530"/>
          </a:xfrm>
          <a:prstGeom prst="rect">
            <a:avLst/>
          </a:prstGeom>
        </p:spPr>
      </p:pic>
    </p:spTree>
    <p:extLst>
      <p:ext uri="{BB962C8B-B14F-4D97-AF65-F5344CB8AC3E}">
        <p14:creationId xmlns:p14="http://schemas.microsoft.com/office/powerpoint/2010/main" val="26605000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Local repo structure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4" name="Picture 3"/>
          <p:cNvPicPr>
            <a:picLocks noChangeAspect="1"/>
          </p:cNvPicPr>
          <p:nvPr/>
        </p:nvPicPr>
        <p:blipFill>
          <a:blip r:embed="rId3"/>
          <a:stretch>
            <a:fillRect/>
          </a:stretch>
        </p:blipFill>
        <p:spPr>
          <a:xfrm>
            <a:off x="381000" y="1313260"/>
            <a:ext cx="7239001" cy="4998078"/>
          </a:xfrm>
          <a:prstGeom prst="rect">
            <a:avLst/>
          </a:prstGeom>
        </p:spPr>
      </p:pic>
    </p:spTree>
    <p:extLst>
      <p:ext uri="{BB962C8B-B14F-4D97-AF65-F5344CB8AC3E}">
        <p14:creationId xmlns:p14="http://schemas.microsoft.com/office/powerpoint/2010/main" val="30472391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Database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6" name="Picture 5"/>
          <p:cNvPicPr>
            <a:picLocks noChangeAspect="1"/>
          </p:cNvPicPr>
          <p:nvPr/>
        </p:nvPicPr>
        <p:blipFill>
          <a:blip r:embed="rId3"/>
          <a:stretch>
            <a:fillRect/>
          </a:stretch>
        </p:blipFill>
        <p:spPr>
          <a:xfrm>
            <a:off x="5715000" y="1066800"/>
            <a:ext cx="3515524" cy="1006107"/>
          </a:xfrm>
          <a:prstGeom prst="rect">
            <a:avLst/>
          </a:prstGeom>
        </p:spPr>
      </p:pic>
      <p:pic>
        <p:nvPicPr>
          <p:cNvPr id="7" name="Picture 6"/>
          <p:cNvPicPr>
            <a:picLocks noChangeAspect="1"/>
          </p:cNvPicPr>
          <p:nvPr/>
        </p:nvPicPr>
        <p:blipFill>
          <a:blip r:embed="rId4"/>
          <a:stretch>
            <a:fillRect/>
          </a:stretch>
        </p:blipFill>
        <p:spPr>
          <a:xfrm>
            <a:off x="457200" y="2254475"/>
            <a:ext cx="5887272" cy="4305901"/>
          </a:xfrm>
          <a:prstGeom prst="rect">
            <a:avLst/>
          </a:prstGeom>
        </p:spPr>
      </p:pic>
    </p:spTree>
    <p:extLst>
      <p:ext uri="{BB962C8B-B14F-4D97-AF65-F5344CB8AC3E}">
        <p14:creationId xmlns:p14="http://schemas.microsoft.com/office/powerpoint/2010/main" val="41279508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Server, Local, UI, command line</a:t>
            </a:r>
            <a:endParaRPr dirty="0"/>
          </a:p>
        </p:txBody>
      </p:sp>
      <p:sp>
        <p:nvSpPr>
          <p:cNvPr id="5" name="TextBox 4"/>
          <p:cNvSpPr txBox="1"/>
          <p:nvPr/>
        </p:nvSpPr>
        <p:spPr>
          <a:xfrm>
            <a:off x="457200" y="1106109"/>
            <a:ext cx="11241258" cy="5478423"/>
          </a:xfrm>
          <a:prstGeom prst="rect">
            <a:avLst/>
          </a:prstGeom>
          <a:noFill/>
        </p:spPr>
        <p:txBody>
          <a:bodyPr wrap="square" rtlCol="0">
            <a:spAutoFit/>
          </a:bodyPr>
          <a:lstStyle/>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Should have the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server where all the members of the team commit </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heir changes. Popular servers: ‘GitHub’.com and ‘Bitbucket.com’</a:t>
            </a: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Initial command: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clone ‘directory’(git://github.com/somerepository.git)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with command line or the GUI program. Choose the one you like.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GitExtensions,SourceTree</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For version 1.7 there are 152 </a:t>
            </a:r>
            <a:r>
              <a:rPr lang="en-US" sz="20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commands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789" y="1066800"/>
            <a:ext cx="1787339" cy="15192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3821" y="3524227"/>
            <a:ext cx="3733800" cy="23399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3505200"/>
            <a:ext cx="3565999" cy="2343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507545"/>
            <a:ext cx="3930842" cy="2341126"/>
          </a:xfrm>
          <a:prstGeom prst="rect">
            <a:avLst/>
          </a:prstGeom>
        </p:spPr>
      </p:pic>
    </p:spTree>
    <p:extLst>
      <p:ext uri="{BB962C8B-B14F-4D97-AF65-F5344CB8AC3E}">
        <p14:creationId xmlns:p14="http://schemas.microsoft.com/office/powerpoint/2010/main" val="36150824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Important definitions</a:t>
            </a:r>
            <a:endParaRPr dirty="0"/>
          </a:p>
        </p:txBody>
      </p:sp>
      <p:sp>
        <p:nvSpPr>
          <p:cNvPr id="3" name="Content Placeholder 2"/>
          <p:cNvSpPr>
            <a:spLocks noGrp="1"/>
          </p:cNvSpPr>
          <p:nvPr>
            <p:ph sz="half" idx="1"/>
          </p:nvPr>
        </p:nvSpPr>
        <p:spPr>
          <a:xfrm>
            <a:off x="1524000" y="1143000"/>
            <a:ext cx="10058400" cy="4572000"/>
          </a:xfrm>
        </p:spPr>
        <p:txBody>
          <a:bodyPr>
            <a:normAutofit fontScale="70000" lnSpcReduction="20000"/>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“Working tree”</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the directory where you can edit the files</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“INDEX” </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an intermediate cache for preparing a commit</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“STAGE” COMMAND </a:t>
            </a: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Allows you to save a file’s content from your working tree to the index</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“COMMIT” COMMAND</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 ‘snapshot’ of the files is made</a:t>
            </a: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327685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873beb7-5857-4685-be1f-d57550cc96c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5144</TotalTime>
  <Words>2334</Words>
  <Application>Microsoft Office PowerPoint</Application>
  <PresentationFormat>Widescreen</PresentationFormat>
  <Paragraphs>281</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 Unicode MS</vt:lpstr>
      <vt:lpstr>Arial</vt:lpstr>
      <vt:lpstr>Candara</vt:lpstr>
      <vt:lpstr>Consolas</vt:lpstr>
      <vt:lpstr>Wingdings</vt:lpstr>
      <vt:lpstr>Tech Computer 16x9</vt:lpstr>
      <vt:lpstr>Into to Git</vt:lpstr>
      <vt:lpstr>Agenda</vt:lpstr>
      <vt:lpstr>Git. In Short</vt:lpstr>
      <vt:lpstr>Git. Overview</vt:lpstr>
      <vt:lpstr>Git. What and Who is using it</vt:lpstr>
      <vt:lpstr>Git. Local repo structure</vt:lpstr>
      <vt:lpstr>Git. Database</vt:lpstr>
      <vt:lpstr>Git. Server, Local, UI, command line</vt:lpstr>
      <vt:lpstr>Git. Important definitions</vt:lpstr>
      <vt:lpstr>Git. Most Used Commands. Command line </vt:lpstr>
      <vt:lpstr>Git. Under the hood. Areas</vt:lpstr>
      <vt:lpstr>What is Git. Basic Workflow</vt:lpstr>
      <vt:lpstr>What is Git. Basic Workflow. Commit</vt:lpstr>
      <vt:lpstr>What is Git. Basic Workflow. Commit</vt:lpstr>
      <vt:lpstr>Git. Under the hood. Inside Commit</vt:lpstr>
      <vt:lpstr> Git. Basic Workflow. Tree</vt:lpstr>
      <vt:lpstr> Git. Basic Workflow. Tree</vt:lpstr>
      <vt:lpstr>Git. Under the hood. Inside Tree</vt:lpstr>
      <vt:lpstr>Git. Under the hood. More Commits</vt:lpstr>
      <vt:lpstr>Git. Under the hood. Branches</vt:lpstr>
      <vt:lpstr>What is Git. Basic Workflow. Merging</vt:lpstr>
      <vt:lpstr>Git. Under the hood. Branches. Merges</vt:lpstr>
      <vt:lpstr>Git. Under the hood. Fast forward</vt:lpstr>
      <vt:lpstr>Git. “Rebase”  vs  “Merge” command</vt:lpstr>
      <vt:lpstr>Git. “Rebase” more</vt:lpstr>
      <vt:lpstr>Git. “Rebase” more</vt:lpstr>
      <vt:lpstr>Git. Detached Head</vt:lpstr>
      <vt:lpstr>Git. “Reset” Command</vt:lpstr>
      <vt:lpstr>Git. “Stash” Command</vt:lpstr>
      <vt:lpstr>Git. “Cherry pick” command</vt:lpstr>
      <vt:lpstr>Git. “Blame” and “Search” command</vt:lpstr>
      <vt:lpstr>Git. Tagging</vt:lpstr>
      <vt:lpstr>Git. Real workflow. </vt:lpstr>
      <vt:lpstr>Git. Real workflow. </vt:lpstr>
      <vt:lpstr>What is Git. Fetch. Pull. Push</vt:lpstr>
      <vt:lpstr>What is Git. Types of Repository Policy</vt:lpstr>
      <vt:lpstr>Git. Demo. Fun, fun fun… </vt:lpstr>
      <vt:lpstr>Git. Now you are the experts!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to Git</dc:title>
  <dc:creator>Alex</dc:creator>
  <cp:lastModifiedBy>Alex</cp:lastModifiedBy>
  <cp:revision>28</cp:revision>
  <dcterms:created xsi:type="dcterms:W3CDTF">2017-08-05T23:36:59Z</dcterms:created>
  <dcterms:modified xsi:type="dcterms:W3CDTF">2017-08-22T23:08:33Z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